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4"/>
  </p:notesMasterIdLst>
  <p:handoutMasterIdLst>
    <p:handoutMasterId r:id="rId15"/>
  </p:handoutMasterIdLst>
  <p:sldIdLst>
    <p:sldId id="256" r:id="rId2"/>
    <p:sldId id="307" r:id="rId3"/>
    <p:sldId id="314" r:id="rId4"/>
    <p:sldId id="308" r:id="rId5"/>
    <p:sldId id="313" r:id="rId6"/>
    <p:sldId id="315" r:id="rId7"/>
    <p:sldId id="309" r:id="rId8"/>
    <p:sldId id="310" r:id="rId9"/>
    <p:sldId id="311" r:id="rId10"/>
    <p:sldId id="312" r:id="rId11"/>
    <p:sldId id="316" r:id="rId12"/>
    <p:sldId id="260" r:id="rId13"/>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27D"/>
    <a:srgbClr val="2C429E"/>
    <a:srgbClr val="2F5F7D"/>
    <a:srgbClr val="3760AA"/>
    <a:srgbClr val="CD62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94" autoAdjust="0"/>
    <p:restoredTop sz="79572" autoAdjust="0"/>
  </p:normalViewPr>
  <p:slideViewPr>
    <p:cSldViewPr>
      <p:cViewPr varScale="1">
        <p:scale>
          <a:sx n="54" d="100"/>
          <a:sy n="54" d="100"/>
        </p:scale>
        <p:origin x="402" y="78"/>
      </p:cViewPr>
      <p:guideLst>
        <p:guide orient="horz" pos="2160"/>
        <p:guide pos="3839"/>
      </p:guideLst>
    </p:cSldViewPr>
  </p:slideViewPr>
  <p:notesTextViewPr>
    <p:cViewPr>
      <p:scale>
        <a:sx n="1" d="1"/>
        <a:sy n="1" d="1"/>
      </p:scale>
      <p:origin x="0" y="0"/>
    </p:cViewPr>
  </p:notesTextViewPr>
  <p:notesViewPr>
    <p:cSldViewPr>
      <p:cViewPr varScale="1">
        <p:scale>
          <a:sx n="67" d="100"/>
          <a:sy n="67" d="100"/>
        </p:scale>
        <p:origin x="-3276"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EE0E325-906D-4218-8E46-2D1D4C5FCDE0}" type="datetimeFigureOut">
              <a:rPr lang="en-US" smtClean="0"/>
              <a:t>1/5/2026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42A48B8-15CE-4E5B-B1BD-D7D8FFBF1C1F}" type="slidenum">
              <a:rPr lang="en-US" smtClean="0"/>
              <a:t>‹#›</a:t>
            </a:fld>
            <a:endParaRPr lang="en-US"/>
          </a:p>
        </p:txBody>
      </p:sp>
    </p:spTree>
    <p:extLst>
      <p:ext uri="{BB962C8B-B14F-4D97-AF65-F5344CB8AC3E}">
        <p14:creationId xmlns:p14="http://schemas.microsoft.com/office/powerpoint/2010/main" val="546831081"/>
      </p:ext>
    </p:extLst>
  </p:cSld>
  <p:clrMap bg1="lt1" tx1="dk1" bg2="lt2" tx2="dk2" accent1="accent1" accent2="accent2" accent3="accent3" accent4="accent4" accent5="accent5" accent6="accent6" hlink="hlink" folHlink="folHlink"/>
  <p:hf hdr="0" dt="0"/>
</p:handoutMaster>
</file>

<file path=ppt/media/image1.jpg>
</file>

<file path=ppt/media/image10.png>
</file>

<file path=ppt/media/image11.png>
</file>

<file path=ppt/media/image12.png>
</file>

<file path=ppt/media/image13.png>
</file>

<file path=ppt/media/image2.jpg>
</file>

<file path=ppt/media/image3.jp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6D45C48-F54E-48B3-A405-2C758A411920}" type="datetimeFigureOut">
              <a:rPr lang="en-US" smtClean="0"/>
              <a:t>1/5/2026</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9057ECC-F463-4F90-8C57-DC1E0BC56B44}" type="slidenum">
              <a:rPr lang="en-US" smtClean="0"/>
              <a:t>‹#›</a:t>
            </a:fld>
            <a:endParaRPr lang="en-US"/>
          </a:p>
        </p:txBody>
      </p:sp>
    </p:spTree>
    <p:extLst>
      <p:ext uri="{BB962C8B-B14F-4D97-AF65-F5344CB8AC3E}">
        <p14:creationId xmlns:p14="http://schemas.microsoft.com/office/powerpoint/2010/main" val="3867659838"/>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pPr>
            <a:r>
              <a:rPr lang="en-US" sz="1200" b="0" dirty="0" err="1">
                <a:effectLst/>
                <a:latin typeface="Times New Roman" panose="02020603050405020304" pitchFamily="18" charset="0"/>
                <a:ea typeface="Times New Roman" panose="02020603050405020304" pitchFamily="18" charset="0"/>
              </a:rPr>
              <a:t>Kính</a:t>
            </a:r>
            <a:r>
              <a:rPr lang="en-US" sz="1200" b="0" dirty="0">
                <a:effectLst/>
                <a:latin typeface="Times New Roman" panose="02020603050405020304" pitchFamily="18" charset="0"/>
                <a:ea typeface="Times New Roman" panose="02020603050405020304" pitchFamily="18" charset="0"/>
              </a:rPr>
              <a:t> </a:t>
            </a:r>
            <a:r>
              <a:rPr lang="en-US" sz="1200" b="0" dirty="0" err="1">
                <a:effectLst/>
                <a:latin typeface="Times New Roman" panose="02020603050405020304" pitchFamily="18" charset="0"/>
                <a:ea typeface="Times New Roman" panose="02020603050405020304" pitchFamily="18" charset="0"/>
              </a:rPr>
              <a:t>thưa</a:t>
            </a:r>
            <a:r>
              <a:rPr lang="en-US" sz="1200" b="0" dirty="0">
                <a:effectLst/>
                <a:latin typeface="Times New Roman" panose="02020603050405020304" pitchFamily="18" charset="0"/>
                <a:ea typeface="Times New Roman" panose="02020603050405020304" pitchFamily="18" charset="0"/>
              </a:rPr>
              <a:t> </a:t>
            </a:r>
            <a:r>
              <a:rPr lang="en-US" sz="1200" b="0" dirty="0" err="1">
                <a:effectLst/>
                <a:latin typeface="Times New Roman" panose="02020603050405020304" pitchFamily="18" charset="0"/>
                <a:ea typeface="Times New Roman" panose="02020603050405020304" pitchFamily="18" charset="0"/>
              </a:rPr>
              <a:t>quý</a:t>
            </a:r>
            <a:r>
              <a:rPr lang="en-US" sz="1200" b="0" dirty="0">
                <a:effectLst/>
                <a:latin typeface="Times New Roman" panose="02020603050405020304" pitchFamily="18" charset="0"/>
                <a:ea typeface="Times New Roman" panose="02020603050405020304" pitchFamily="18" charset="0"/>
              </a:rPr>
              <a:t> </a:t>
            </a:r>
            <a:r>
              <a:rPr lang="en-US" sz="1200" b="0" dirty="0" err="1">
                <a:effectLst/>
                <a:latin typeface="Times New Roman" panose="02020603050405020304" pitchFamily="18" charset="0"/>
                <a:ea typeface="Times New Roman" panose="02020603050405020304" pitchFamily="18" charset="0"/>
              </a:rPr>
              <a:t>thầy</a:t>
            </a:r>
            <a:r>
              <a:rPr lang="en-US" sz="1200" b="0" dirty="0">
                <a:effectLst/>
                <a:latin typeface="Times New Roman" panose="02020603050405020304" pitchFamily="18" charset="0"/>
                <a:ea typeface="Times New Roman" panose="02020603050405020304" pitchFamily="18" charset="0"/>
              </a:rPr>
              <a:t> </a:t>
            </a:r>
            <a:r>
              <a:rPr lang="en-US" sz="1200" b="0" dirty="0" err="1">
                <a:effectLst/>
                <a:latin typeface="Times New Roman" panose="02020603050405020304" pitchFamily="18" charset="0"/>
                <a:ea typeface="Times New Roman" panose="02020603050405020304" pitchFamily="18" charset="0"/>
              </a:rPr>
              <a:t>cô</a:t>
            </a:r>
            <a:r>
              <a:rPr lang="en-US" sz="1200" b="0" dirty="0">
                <a:effectLst/>
                <a:latin typeface="Times New Roman" panose="02020603050405020304" pitchFamily="18" charset="0"/>
                <a:ea typeface="Times New Roman" panose="02020603050405020304" pitchFamily="18" charset="0"/>
              </a:rPr>
              <a:t> </a:t>
            </a:r>
            <a:r>
              <a:rPr lang="en-US" sz="1200" b="0" dirty="0" err="1">
                <a:effectLst/>
                <a:latin typeface="Times New Roman" panose="02020603050405020304" pitchFamily="18" charset="0"/>
                <a:ea typeface="Times New Roman" panose="02020603050405020304" pitchFamily="18" charset="0"/>
              </a:rPr>
              <a:t>trong</a:t>
            </a:r>
            <a:r>
              <a:rPr lang="en-US" sz="1200" b="0" dirty="0">
                <a:effectLst/>
                <a:latin typeface="Times New Roman" panose="02020603050405020304" pitchFamily="18" charset="0"/>
                <a:ea typeface="Times New Roman" panose="02020603050405020304" pitchFamily="18" charset="0"/>
              </a:rPr>
              <a:t> </a:t>
            </a:r>
            <a:r>
              <a:rPr lang="en-US" sz="1200" b="0" dirty="0" err="1">
                <a:effectLst/>
                <a:latin typeface="Times New Roman" panose="02020603050405020304" pitchFamily="18" charset="0"/>
                <a:ea typeface="Times New Roman" panose="02020603050405020304" pitchFamily="18" charset="0"/>
              </a:rPr>
              <a:t>hội</a:t>
            </a:r>
            <a:r>
              <a:rPr lang="en-US" sz="1200" b="0" dirty="0">
                <a:effectLst/>
                <a:latin typeface="Times New Roman" panose="02020603050405020304" pitchFamily="18" charset="0"/>
                <a:ea typeface="Times New Roman" panose="02020603050405020304" pitchFamily="18" charset="0"/>
              </a:rPr>
              <a:t> </a:t>
            </a:r>
            <a:r>
              <a:rPr lang="en-US" sz="1200" b="0" dirty="0" err="1">
                <a:effectLst/>
                <a:latin typeface="Times New Roman" panose="02020603050405020304" pitchFamily="18" charset="0"/>
                <a:ea typeface="Times New Roman" panose="02020603050405020304" pitchFamily="18" charset="0"/>
              </a:rPr>
              <a:t>đồng</a:t>
            </a:r>
            <a:r>
              <a:rPr lang="en-US" sz="1200" b="0" dirty="0">
                <a:effectLst/>
                <a:latin typeface="Times New Roman" panose="02020603050405020304" pitchFamily="18" charset="0"/>
                <a:ea typeface="Times New Roman" panose="02020603050405020304" pitchFamily="18" charset="0"/>
              </a:rPr>
              <a:t> </a:t>
            </a:r>
            <a:r>
              <a:rPr lang="en-US" sz="1200" b="0" dirty="0" err="1">
                <a:effectLst/>
                <a:latin typeface="Times New Roman" panose="02020603050405020304" pitchFamily="18" charset="0"/>
                <a:ea typeface="Times New Roman" panose="02020603050405020304" pitchFamily="18" charset="0"/>
              </a:rPr>
              <a:t>bảo</a:t>
            </a:r>
            <a:r>
              <a:rPr lang="en-US" sz="1200" b="0" dirty="0">
                <a:effectLst/>
                <a:latin typeface="Times New Roman" panose="02020603050405020304" pitchFamily="18" charset="0"/>
                <a:ea typeface="Times New Roman" panose="02020603050405020304" pitchFamily="18" charset="0"/>
              </a:rPr>
              <a:t> </a:t>
            </a:r>
            <a:r>
              <a:rPr lang="en-US" sz="1200" b="0" dirty="0" err="1">
                <a:effectLst/>
                <a:latin typeface="Times New Roman" panose="02020603050405020304" pitchFamily="18" charset="0"/>
                <a:ea typeface="Times New Roman" panose="02020603050405020304" pitchFamily="18" charset="0"/>
              </a:rPr>
              <a:t>vệ</a:t>
            </a:r>
            <a:r>
              <a:rPr lang="en-US" sz="1200" b="0" dirty="0">
                <a:effectLst/>
                <a:latin typeface="Times New Roman" panose="02020603050405020304" pitchFamily="18" charset="0"/>
                <a:ea typeface="Times New Roman" panose="02020603050405020304" pitchFamily="18" charset="0"/>
              </a:rPr>
              <a:t> </a:t>
            </a:r>
            <a:r>
              <a:rPr lang="en-US" sz="1200" b="0" dirty="0" err="1">
                <a:effectLst/>
                <a:latin typeface="Times New Roman" panose="02020603050405020304" pitchFamily="18" charset="0"/>
                <a:ea typeface="Times New Roman" panose="02020603050405020304" pitchFamily="18" charset="0"/>
              </a:rPr>
              <a:t>đồ</a:t>
            </a:r>
            <a:r>
              <a:rPr lang="en-US" sz="1200" b="0" dirty="0">
                <a:effectLst/>
                <a:latin typeface="Times New Roman" panose="02020603050405020304" pitchFamily="18" charset="0"/>
                <a:ea typeface="Times New Roman" panose="02020603050405020304" pitchFamily="18" charset="0"/>
              </a:rPr>
              <a:t> </a:t>
            </a:r>
            <a:r>
              <a:rPr lang="en-US" sz="1200" b="0" dirty="0" err="1">
                <a:effectLst/>
                <a:latin typeface="Times New Roman" panose="02020603050405020304" pitchFamily="18" charset="0"/>
                <a:ea typeface="Times New Roman" panose="02020603050405020304" pitchFamily="18" charset="0"/>
              </a:rPr>
              <a:t>án</a:t>
            </a:r>
            <a:r>
              <a:rPr lang="en-US" sz="1200" b="0" dirty="0">
                <a:effectLst/>
                <a:latin typeface="Times New Roman" panose="02020603050405020304" pitchFamily="18" charset="0"/>
                <a:ea typeface="Times New Roman" panose="02020603050405020304" pitchFamily="18" charset="0"/>
              </a:rPr>
              <a:t> </a:t>
            </a:r>
            <a:r>
              <a:rPr lang="en-US" sz="1200" b="0" dirty="0" err="1">
                <a:effectLst/>
                <a:latin typeface="Times New Roman" panose="02020603050405020304" pitchFamily="18" charset="0"/>
                <a:ea typeface="Times New Roman" panose="02020603050405020304" pitchFamily="18" charset="0"/>
              </a:rPr>
              <a:t>tốt</a:t>
            </a:r>
            <a:r>
              <a:rPr lang="en-US" sz="1200" b="0" dirty="0">
                <a:effectLst/>
                <a:latin typeface="Times New Roman" panose="02020603050405020304" pitchFamily="18" charset="0"/>
                <a:ea typeface="Times New Roman" panose="02020603050405020304" pitchFamily="18" charset="0"/>
              </a:rPr>
              <a:t> </a:t>
            </a:r>
            <a:r>
              <a:rPr lang="en-US" sz="1200" b="0" dirty="0" err="1">
                <a:effectLst/>
                <a:latin typeface="Times New Roman" panose="02020603050405020304" pitchFamily="18" charset="0"/>
                <a:ea typeface="Times New Roman" panose="02020603050405020304" pitchFamily="18" charset="0"/>
              </a:rPr>
              <a:t>nghiệp</a:t>
            </a:r>
            <a:r>
              <a:rPr lang="en-US" sz="1200" b="0" dirty="0">
                <a:effectLst/>
                <a:latin typeface="Times New Roman" panose="02020603050405020304" pitchFamily="18" charset="0"/>
                <a:ea typeface="Times New Roman" panose="02020603050405020304" pitchFamily="18" charset="0"/>
              </a:rPr>
              <a:t>,</a:t>
            </a:r>
            <a:endParaRPr lang="en-US" sz="1200" dirty="0">
              <a:effectLst/>
              <a:latin typeface="Times New Roman" panose="02020603050405020304" pitchFamily="18" charset="0"/>
              <a:ea typeface="Times New Roman" panose="02020603050405020304" pitchFamily="18" charset="0"/>
            </a:endParaRPr>
          </a:p>
          <a:p>
            <a:pPr marL="457200" marR="0" lvl="0" indent="-228600" algn="l" defTabSz="914400" rtl="0" eaLnBrk="1" fontAlgn="auto" latinLnBrk="0" hangingPunct="1">
              <a:lnSpc>
                <a:spcPct val="150000"/>
              </a:lnSpc>
              <a:spcBef>
                <a:spcPts val="0"/>
              </a:spcBef>
              <a:spcAft>
                <a:spcPts val="0"/>
              </a:spcAft>
              <a:buClr>
                <a:srgbClr val="000000"/>
              </a:buClr>
              <a:buSzPts val="1400"/>
              <a:buFont typeface="Arial"/>
              <a:buNone/>
              <a:tabLst/>
              <a:defRPr/>
            </a:pPr>
            <a:r>
              <a:rPr lang="en-US" sz="1200" dirty="0">
                <a:effectLst/>
                <a:latin typeface="Times New Roman" panose="02020603050405020304" pitchFamily="18" charset="0"/>
                <a:ea typeface="Times New Roman" panose="02020603050405020304" pitchFamily="18" charset="0"/>
              </a:rPr>
              <a:t>Em </a:t>
            </a:r>
            <a:r>
              <a:rPr lang="en-US" sz="1200" dirty="0" err="1">
                <a:effectLst/>
                <a:latin typeface="Times New Roman" panose="02020603050405020304" pitchFamily="18" charset="0"/>
                <a:ea typeface="Times New Roman" panose="02020603050405020304" pitchFamily="18" charset="0"/>
              </a:rPr>
              <a:t>tên</a:t>
            </a:r>
            <a:r>
              <a:rPr lang="en-US" sz="1200" dirty="0">
                <a:effectLst/>
                <a:latin typeface="Times New Roman" panose="02020603050405020304" pitchFamily="18" charset="0"/>
                <a:ea typeface="Times New Roman" panose="02020603050405020304" pitchFamily="18" charset="0"/>
              </a:rPr>
              <a:t> </a:t>
            </a:r>
            <a:r>
              <a:rPr lang="en-US" sz="1200" dirty="0" err="1">
                <a:effectLst/>
                <a:latin typeface="Times New Roman" panose="02020603050405020304" pitchFamily="18" charset="0"/>
                <a:ea typeface="Times New Roman" panose="02020603050405020304" pitchFamily="18" charset="0"/>
              </a:rPr>
              <a:t>là</a:t>
            </a:r>
            <a:r>
              <a:rPr lang="en-US" sz="1200" dirty="0">
                <a:effectLst/>
                <a:latin typeface="Times New Roman" panose="02020603050405020304" pitchFamily="18" charset="0"/>
                <a:ea typeface="Times New Roman" panose="02020603050405020304" pitchFamily="18" charset="0"/>
              </a:rPr>
              <a:t> </a:t>
            </a:r>
            <a:r>
              <a:rPr lang="en-US" sz="1200" b="0" dirty="0">
                <a:effectLst/>
                <a:latin typeface="Times New Roman" panose="02020603050405020304" pitchFamily="18" charset="0"/>
                <a:ea typeface="Times New Roman" panose="02020603050405020304" pitchFamily="18" charset="0"/>
              </a:rPr>
              <a:t>Thái Văn </a:t>
            </a:r>
            <a:r>
              <a:rPr lang="en-US" sz="1200" b="0" dirty="0" err="1">
                <a:effectLst/>
                <a:latin typeface="Times New Roman" panose="02020603050405020304" pitchFamily="18" charset="0"/>
                <a:ea typeface="Times New Roman" panose="02020603050405020304" pitchFamily="18" charset="0"/>
              </a:rPr>
              <a:t>Hòa</a:t>
            </a:r>
            <a:r>
              <a:rPr lang="en-US" sz="1200" dirty="0">
                <a:effectLst/>
                <a:latin typeface="Times New Roman" panose="02020603050405020304" pitchFamily="18" charset="0"/>
                <a:ea typeface="Times New Roman" panose="02020603050405020304" pitchFamily="18" charset="0"/>
              </a:rPr>
              <a:t>, </a:t>
            </a:r>
            <a:r>
              <a:rPr lang="en-US" sz="1200" dirty="0" err="1">
                <a:effectLst/>
                <a:latin typeface="Times New Roman" panose="02020603050405020304" pitchFamily="18" charset="0"/>
                <a:ea typeface="Times New Roman" panose="02020603050405020304" pitchFamily="18" charset="0"/>
              </a:rPr>
              <a:t>sinh</a:t>
            </a:r>
            <a:r>
              <a:rPr lang="en-US" sz="1200" dirty="0">
                <a:effectLst/>
                <a:latin typeface="Times New Roman" panose="02020603050405020304" pitchFamily="18" charset="0"/>
                <a:ea typeface="Times New Roman" panose="02020603050405020304" pitchFamily="18" charset="0"/>
              </a:rPr>
              <a:t> </a:t>
            </a:r>
            <a:r>
              <a:rPr lang="en-US" sz="1200" dirty="0" err="1">
                <a:effectLst/>
                <a:latin typeface="Times New Roman" panose="02020603050405020304" pitchFamily="18" charset="0"/>
                <a:ea typeface="Times New Roman" panose="02020603050405020304" pitchFamily="18" charset="0"/>
              </a:rPr>
              <a:t>viên</a:t>
            </a:r>
            <a:r>
              <a:rPr lang="en-US" sz="1200" dirty="0">
                <a:effectLst/>
                <a:latin typeface="Times New Roman" panose="02020603050405020304" pitchFamily="18" charset="0"/>
                <a:ea typeface="Times New Roman" panose="02020603050405020304" pitchFamily="18" charset="0"/>
              </a:rPr>
              <a:t> </a:t>
            </a:r>
            <a:r>
              <a:rPr lang="en-US" sz="1200" dirty="0" err="1">
                <a:effectLst/>
                <a:latin typeface="Times New Roman" panose="02020603050405020304" pitchFamily="18" charset="0"/>
                <a:ea typeface="Times New Roman" panose="02020603050405020304" pitchFamily="18" charset="0"/>
              </a:rPr>
              <a:t>lớp</a:t>
            </a:r>
            <a:r>
              <a:rPr lang="en-US" sz="1200" dirty="0">
                <a:effectLst/>
                <a:latin typeface="Times New Roman" panose="02020603050405020304" pitchFamily="18" charset="0"/>
                <a:ea typeface="Times New Roman" panose="02020603050405020304" pitchFamily="18" charset="0"/>
              </a:rPr>
              <a:t> </a:t>
            </a:r>
            <a:r>
              <a:rPr lang="en-US" sz="1200" b="0" dirty="0">
                <a:effectLst/>
                <a:latin typeface="Times New Roman" panose="02020603050405020304" pitchFamily="18" charset="0"/>
                <a:ea typeface="Times New Roman" panose="02020603050405020304" pitchFamily="18" charset="0"/>
              </a:rPr>
              <a:t>21IR</a:t>
            </a:r>
            <a:r>
              <a:rPr lang="en-US" sz="1200" dirty="0">
                <a:effectLst/>
                <a:latin typeface="Times New Roman" panose="02020603050405020304" pitchFamily="18" charset="0"/>
                <a:ea typeface="Times New Roman" panose="02020603050405020304" pitchFamily="18" charset="0"/>
              </a:rPr>
              <a:t>. </a:t>
            </a:r>
            <a:r>
              <a:rPr lang="en-US" sz="1200" dirty="0" err="1">
                <a:effectLst/>
                <a:latin typeface="Times New Roman" panose="02020603050405020304" pitchFamily="18" charset="0"/>
                <a:ea typeface="Times New Roman" panose="02020603050405020304" pitchFamily="18" charset="0"/>
              </a:rPr>
              <a:t>Hôm</a:t>
            </a:r>
            <a:r>
              <a:rPr lang="en-US" sz="1200" dirty="0">
                <a:effectLst/>
                <a:latin typeface="Times New Roman" panose="02020603050405020304" pitchFamily="18" charset="0"/>
                <a:ea typeface="Times New Roman" panose="02020603050405020304" pitchFamily="18" charset="0"/>
              </a:rPr>
              <a:t> nay, </a:t>
            </a:r>
            <a:r>
              <a:rPr lang="en-US" sz="1200" dirty="0" err="1">
                <a:effectLst/>
                <a:latin typeface="Times New Roman" panose="02020603050405020304" pitchFamily="18" charset="0"/>
                <a:ea typeface="Times New Roman" panose="02020603050405020304" pitchFamily="18" charset="0"/>
              </a:rPr>
              <a:t>em</a:t>
            </a:r>
            <a:r>
              <a:rPr lang="en-US" sz="1200" dirty="0">
                <a:effectLst/>
                <a:latin typeface="Times New Roman" panose="02020603050405020304" pitchFamily="18" charset="0"/>
                <a:ea typeface="Times New Roman" panose="02020603050405020304" pitchFamily="18" charset="0"/>
              </a:rPr>
              <a:t> </a:t>
            </a:r>
            <a:r>
              <a:rPr lang="en-US" sz="1200" dirty="0" err="1">
                <a:effectLst/>
                <a:latin typeface="Times New Roman" panose="02020603050405020304" pitchFamily="18" charset="0"/>
                <a:ea typeface="Times New Roman" panose="02020603050405020304" pitchFamily="18" charset="0"/>
              </a:rPr>
              <a:t>xin</a:t>
            </a:r>
            <a:r>
              <a:rPr lang="en-US" sz="1200" dirty="0">
                <a:effectLst/>
                <a:latin typeface="Times New Roman" panose="02020603050405020304" pitchFamily="18" charset="0"/>
                <a:ea typeface="Times New Roman" panose="02020603050405020304" pitchFamily="18" charset="0"/>
              </a:rPr>
              <a:t> </a:t>
            </a:r>
            <a:r>
              <a:rPr lang="en-US" sz="1200" dirty="0" err="1">
                <a:effectLst/>
                <a:latin typeface="Times New Roman" panose="02020603050405020304" pitchFamily="18" charset="0"/>
                <a:ea typeface="Times New Roman" panose="02020603050405020304" pitchFamily="18" charset="0"/>
              </a:rPr>
              <a:t>được</a:t>
            </a:r>
            <a:r>
              <a:rPr lang="en-US" sz="1200" dirty="0">
                <a:effectLst/>
                <a:latin typeface="Times New Roman" panose="02020603050405020304" pitchFamily="18" charset="0"/>
                <a:ea typeface="Times New Roman" panose="02020603050405020304" pitchFamily="18" charset="0"/>
              </a:rPr>
              <a:t> </a:t>
            </a:r>
            <a:r>
              <a:rPr lang="en-US" sz="1200" dirty="0" err="1">
                <a:effectLst/>
                <a:latin typeface="Times New Roman" panose="02020603050405020304" pitchFamily="18" charset="0"/>
                <a:ea typeface="Times New Roman" panose="02020603050405020304" pitchFamily="18" charset="0"/>
              </a:rPr>
              <a:t>trình</a:t>
            </a:r>
            <a:r>
              <a:rPr lang="en-US" sz="1200" dirty="0">
                <a:effectLst/>
                <a:latin typeface="Times New Roman" panose="02020603050405020304" pitchFamily="18" charset="0"/>
                <a:ea typeface="Times New Roman" panose="02020603050405020304" pitchFamily="18" charset="0"/>
              </a:rPr>
              <a:t> </a:t>
            </a:r>
            <a:r>
              <a:rPr lang="en-US" sz="1200" dirty="0" err="1">
                <a:effectLst/>
                <a:latin typeface="Times New Roman" panose="02020603050405020304" pitchFamily="18" charset="0"/>
                <a:ea typeface="Times New Roman" panose="02020603050405020304" pitchFamily="18" charset="0"/>
              </a:rPr>
              <a:t>bày</a:t>
            </a:r>
            <a:r>
              <a:rPr lang="en-US" sz="1200" dirty="0">
                <a:effectLst/>
                <a:latin typeface="Times New Roman" panose="02020603050405020304" pitchFamily="18" charset="0"/>
                <a:ea typeface="Times New Roman" panose="02020603050405020304" pitchFamily="18" charset="0"/>
              </a:rPr>
              <a:t> </a:t>
            </a:r>
            <a:r>
              <a:rPr lang="en-US" sz="1200" dirty="0" err="1">
                <a:effectLst/>
                <a:latin typeface="Times New Roman" panose="02020603050405020304" pitchFamily="18" charset="0"/>
                <a:ea typeface="Times New Roman" panose="02020603050405020304" pitchFamily="18" charset="0"/>
              </a:rPr>
              <a:t>đồ</a:t>
            </a:r>
            <a:r>
              <a:rPr lang="en-US" sz="1200" dirty="0">
                <a:effectLst/>
                <a:latin typeface="Times New Roman" panose="02020603050405020304" pitchFamily="18" charset="0"/>
                <a:ea typeface="Times New Roman" panose="02020603050405020304" pitchFamily="18" charset="0"/>
              </a:rPr>
              <a:t> </a:t>
            </a:r>
            <a:r>
              <a:rPr lang="en-US" sz="1200" dirty="0" err="1">
                <a:effectLst/>
                <a:latin typeface="Times New Roman" panose="02020603050405020304" pitchFamily="18" charset="0"/>
                <a:ea typeface="Times New Roman" panose="02020603050405020304" pitchFamily="18" charset="0"/>
              </a:rPr>
              <a:t>án</a:t>
            </a:r>
            <a:r>
              <a:rPr lang="en-US" sz="1200" dirty="0">
                <a:effectLst/>
                <a:latin typeface="Times New Roman" panose="02020603050405020304" pitchFamily="18" charset="0"/>
                <a:ea typeface="Times New Roman" panose="02020603050405020304" pitchFamily="18" charset="0"/>
              </a:rPr>
              <a:t> </a:t>
            </a:r>
            <a:r>
              <a:rPr lang="en-US" sz="1200" dirty="0" err="1">
                <a:effectLst/>
                <a:latin typeface="Times New Roman" panose="02020603050405020304" pitchFamily="18" charset="0"/>
                <a:ea typeface="Times New Roman" panose="02020603050405020304" pitchFamily="18" charset="0"/>
              </a:rPr>
              <a:t>tốt</a:t>
            </a:r>
            <a:r>
              <a:rPr lang="en-US" sz="1200" dirty="0">
                <a:effectLst/>
                <a:latin typeface="Times New Roman" panose="02020603050405020304" pitchFamily="18" charset="0"/>
                <a:ea typeface="Times New Roman" panose="02020603050405020304" pitchFamily="18" charset="0"/>
              </a:rPr>
              <a:t> </a:t>
            </a:r>
            <a:r>
              <a:rPr lang="en-US" sz="1200" dirty="0" err="1">
                <a:effectLst/>
                <a:latin typeface="Times New Roman" panose="02020603050405020304" pitchFamily="18" charset="0"/>
                <a:ea typeface="Times New Roman" panose="02020603050405020304" pitchFamily="18" charset="0"/>
              </a:rPr>
              <a:t>nghiệp</a:t>
            </a:r>
            <a:r>
              <a:rPr lang="en-US" sz="1200" dirty="0">
                <a:effectLst/>
                <a:latin typeface="Times New Roman" panose="02020603050405020304" pitchFamily="18" charset="0"/>
                <a:ea typeface="Times New Roman" panose="02020603050405020304" pitchFamily="18" charset="0"/>
              </a:rPr>
              <a:t> </a:t>
            </a:r>
            <a:r>
              <a:rPr lang="en-US" sz="1200" dirty="0" err="1">
                <a:effectLst/>
                <a:latin typeface="Times New Roman" panose="02020603050405020304" pitchFamily="18" charset="0"/>
                <a:ea typeface="Times New Roman" panose="02020603050405020304" pitchFamily="18" charset="0"/>
              </a:rPr>
              <a:t>của</a:t>
            </a:r>
            <a:r>
              <a:rPr lang="en-US" sz="1200" dirty="0">
                <a:effectLst/>
                <a:latin typeface="Times New Roman" panose="02020603050405020304" pitchFamily="18" charset="0"/>
                <a:ea typeface="Times New Roman" panose="02020603050405020304" pitchFamily="18" charset="0"/>
              </a:rPr>
              <a:t> </a:t>
            </a:r>
            <a:r>
              <a:rPr lang="en-US" sz="1200" dirty="0" err="1">
                <a:effectLst/>
                <a:latin typeface="Times New Roman" panose="02020603050405020304" pitchFamily="18" charset="0"/>
                <a:ea typeface="Times New Roman" panose="02020603050405020304" pitchFamily="18" charset="0"/>
              </a:rPr>
              <a:t>mình</a:t>
            </a:r>
            <a:r>
              <a:rPr lang="en-US" sz="1200" dirty="0">
                <a:effectLst/>
                <a:latin typeface="Times New Roman" panose="02020603050405020304" pitchFamily="18" charset="0"/>
                <a:ea typeface="Times New Roman" panose="02020603050405020304" pitchFamily="18" charset="0"/>
              </a:rPr>
              <a:t> </a:t>
            </a:r>
            <a:r>
              <a:rPr lang="en-US" sz="1200" dirty="0" err="1">
                <a:effectLst/>
                <a:latin typeface="Times New Roman" panose="02020603050405020304" pitchFamily="18" charset="0"/>
                <a:ea typeface="Times New Roman" panose="02020603050405020304" pitchFamily="18" charset="0"/>
              </a:rPr>
              <a:t>với</a:t>
            </a:r>
            <a:r>
              <a:rPr lang="en-US" sz="1200" dirty="0">
                <a:effectLst/>
                <a:latin typeface="Times New Roman" panose="02020603050405020304" pitchFamily="18" charset="0"/>
                <a:ea typeface="Times New Roman" panose="02020603050405020304" pitchFamily="18" charset="0"/>
              </a:rPr>
              <a:t> </a:t>
            </a:r>
            <a:r>
              <a:rPr lang="en-US" sz="1200" dirty="0" err="1">
                <a:effectLst/>
                <a:latin typeface="Times New Roman" panose="02020603050405020304" pitchFamily="18" charset="0"/>
                <a:ea typeface="Times New Roman" panose="02020603050405020304" pitchFamily="18" charset="0"/>
              </a:rPr>
              <a:t>đề</a:t>
            </a:r>
            <a:r>
              <a:rPr lang="en-US" sz="1200" dirty="0">
                <a:effectLst/>
                <a:latin typeface="Times New Roman" panose="02020603050405020304" pitchFamily="18" charset="0"/>
                <a:ea typeface="Times New Roman" panose="02020603050405020304" pitchFamily="18" charset="0"/>
              </a:rPr>
              <a:t> </a:t>
            </a:r>
            <a:r>
              <a:rPr lang="en-US" sz="1200" dirty="0" err="1">
                <a:effectLst/>
                <a:latin typeface="Times New Roman" panose="02020603050405020304" pitchFamily="18" charset="0"/>
                <a:ea typeface="Times New Roman" panose="02020603050405020304" pitchFamily="18" charset="0"/>
              </a:rPr>
              <a:t>tài</a:t>
            </a:r>
            <a:r>
              <a:rPr lang="en-US" sz="1200" dirty="0">
                <a:effectLst/>
                <a:latin typeface="Times New Roman" panose="02020603050405020304" pitchFamily="18" charset="0"/>
                <a:ea typeface="Times New Roman" panose="02020603050405020304" pitchFamily="18" charset="0"/>
              </a:rPr>
              <a:t>:</a:t>
            </a:r>
            <a:r>
              <a:rPr lang="en-US" sz="1200" b="0" dirty="0">
                <a:effectLst/>
                <a:latin typeface="Times New Roman" panose="02020603050405020304" pitchFamily="18" charset="0"/>
                <a:ea typeface="Times New Roman" panose="02020603050405020304" pitchFamily="18" charset="0"/>
              </a:rPr>
              <a:t>"</a:t>
            </a:r>
            <a:r>
              <a:rPr lang="vi-VN" sz="1050" b="0" i="0" u="none" strike="noStrike" kern="1200" cap="none" dirty="0">
                <a:solidFill>
                  <a:schemeClr val="dk1"/>
                </a:solidFill>
                <a:effectLst/>
                <a:latin typeface="+mn-lt"/>
                <a:ea typeface="Calibri"/>
                <a:cs typeface="Calibri"/>
                <a:sym typeface="Calibri"/>
              </a:rPr>
              <a:t>AIoT-Based Weather Forecasting System Using Machine Learning</a:t>
            </a:r>
            <a:r>
              <a:rPr lang="en-US" sz="1200" b="0" dirty="0">
                <a:effectLst/>
                <a:latin typeface="Times New Roman" panose="02020603050405020304" pitchFamily="18" charset="0"/>
                <a:ea typeface="Times New Roman" panose="02020603050405020304" pitchFamily="18" charset="0"/>
              </a:rPr>
              <a:t>"</a:t>
            </a:r>
            <a:r>
              <a:rPr lang="en-US" sz="1200" dirty="0">
                <a:effectLst/>
                <a:latin typeface="Times New Roman" panose="02020603050405020304" pitchFamily="18" charset="0"/>
                <a:ea typeface="Times New Roman" panose="02020603050405020304" pitchFamily="18" charset="0"/>
              </a:rPr>
              <a:t>.</a:t>
            </a:r>
          </a:p>
          <a:p>
            <a:endParaRPr lang="en-US" dirty="0"/>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09057ECC-F463-4F90-8C57-DC1E0BC56B44}" type="slidenum">
              <a:rPr lang="en-US" smtClean="0"/>
              <a:t>1</a:t>
            </a:fld>
            <a:endParaRPr lang="en-US"/>
          </a:p>
        </p:txBody>
      </p:sp>
    </p:spTree>
    <p:extLst>
      <p:ext uri="{BB962C8B-B14F-4D97-AF65-F5344CB8AC3E}">
        <p14:creationId xmlns:p14="http://schemas.microsoft.com/office/powerpoint/2010/main" val="9724276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Kết luận, đề tài "Hệ thống dự báo thời tiết dựa trên AIoT sử dụng Machine Learning" đã hoàn thành các mục tiêu đề ra:</a:t>
            </a:r>
          </a:p>
          <a:p>
            <a:r>
              <a:rPr lang="vi-VN" dirty="0"/>
              <a:t>Về kỹ thuật, em đã xây dựng thành công hệ thống AIoT từ đầu đến cuối, tích hợp đầy đủ các thành phần: cảm biến IoT để thu thập dữ liệu môi trường, LoRa cho truyền thông tầm xa, Edge computing trên Raspberry Pi để xử lý, và Machine Learning để dự báo. Mạng lưới giám sát thời tiết đã hoạt động ổn định với uptime trên 95%. Chức năng dự báo 24 giờ và 7 ngày đã được triển khai và đánh giá. Dashboard thân thiện với người dùng cung cấp đầy đủ tính năng giám sát, phân tích và quản lý.</a:t>
            </a:r>
          </a:p>
          <a:p>
            <a:endParaRPr lang="en-US" dirty="0"/>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09057ECC-F463-4F90-8C57-DC1E0BC56B44}" type="slidenum">
              <a:rPr lang="en-US" smtClean="0"/>
              <a:t>11</a:t>
            </a:fld>
            <a:endParaRPr lang="en-US"/>
          </a:p>
        </p:txBody>
      </p:sp>
    </p:spTree>
    <p:extLst>
      <p:ext uri="{BB962C8B-B14F-4D97-AF65-F5344CB8AC3E}">
        <p14:creationId xmlns:p14="http://schemas.microsoft.com/office/powerpoint/2010/main" val="16477093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Lý do em chọn đề tài này xuất phát từ thực tế: Biến đổi khí hậu và đô thị hóa nhanh chóng làm cho thời tiết ngày càng khó dự đoán. Các khu vực như trường học, công viên công cộng cần giám sát môi trường liên tục, nhưng thông tin thời tiết tổng quát trên mạng thường không phản ánh chính xác vi khí hậu tại địa điểm cụ thể.</a:t>
            </a:r>
          </a:p>
          <a:p>
            <a:r>
              <a:rPr lang="vi-VN" dirty="0"/>
              <a:t>Để giải quyết vấn đề này, em đề xuất xây dựng một hệ thống kết hợp IoT để thu thập dữ liệu thời gian thực, sử dụng công nghệ LoRa để truyền thông tầm xa, và áp dụng Machine Learning để dự báo. </a:t>
            </a:r>
            <a:endParaRPr lang="en-US" dirty="0"/>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09057ECC-F463-4F90-8C57-DC1E0BC56B44}" type="slidenum">
              <a:rPr lang="en-US" smtClean="0"/>
              <a:t>2</a:t>
            </a:fld>
            <a:endParaRPr lang="en-US"/>
          </a:p>
        </p:txBody>
      </p:sp>
    </p:spTree>
    <p:extLst>
      <p:ext uri="{BB962C8B-B14F-4D97-AF65-F5344CB8AC3E}">
        <p14:creationId xmlns:p14="http://schemas.microsoft.com/office/powerpoint/2010/main" val="21693615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Thứ nhất về hệ thống: Xây dựng các node cảm biến dựa trên ESP32 để đo các thông số môi trường như nhiệt độ, độ ẩm, áp suất, CO2, bụi mịn PM2.5 và chất lượng không khí. Hệ thống tích hợp thêm dữ liệu từ Weather API như tốc độ gió, lượng mưa, chỉ số UV. Dữ liệu được truyền qua gateway Raspberry Pi chạy Node-RED và lưu trữ vào cơ sở dữ liệu MySQL.</a:t>
            </a:r>
          </a:p>
          <a:p>
            <a:r>
              <a:rPr lang="vi-VN" dirty="0"/>
              <a:t>Thứ hai về dự báo: Phát triển các mô hình Machine Learning cho chuỗi thời gian như Prophet và LightGBM, tạo ra dự báo 24 giờ và 7 ngày, dự đoán khả năng mưa, và hiển thị qua giao diện web thân thiện với người dùng.</a:t>
            </a:r>
          </a:p>
          <a:p>
            <a:endParaRPr lang="en-US" dirty="0"/>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09057ECC-F463-4F90-8C57-DC1E0BC56B44}" type="slidenum">
              <a:rPr lang="en-US" smtClean="0"/>
              <a:t>4</a:t>
            </a:fld>
            <a:endParaRPr lang="en-US"/>
          </a:p>
        </p:txBody>
      </p:sp>
    </p:spTree>
    <p:extLst>
      <p:ext uri="{BB962C8B-B14F-4D97-AF65-F5344CB8AC3E}">
        <p14:creationId xmlns:p14="http://schemas.microsoft.com/office/powerpoint/2010/main" val="20334169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Về cơ sở lý thuyết, hệ thống IoT được thiết kế theo kiến trúc 4 lớp: Lớp cảm nhận với các cảm biến như DHT11, BMP280, MQ-135; Lớp mạng sử dụng LoRa, MQTT và TCP/IP; Lớp xử lý gồm Raspberry Pi, Node-RED và MySQL; và Lớp ứng dụng với FastAPI và giao diện web.</a:t>
            </a:r>
          </a:p>
          <a:p>
            <a:r>
              <a:rPr lang="vi-VN" dirty="0"/>
              <a:t>Đặc biệt, em sử dụng công nghệ LoRa với module E32-433T20D hoạt động ở tần số 433 MHz. LoRa cho phép truyền thông tầm xa từ 2-15km, tiêu thụ điện năng cực thấp cho phép hoạt động nhiều năm bằng pin, và vượt trội hơn Wi-Fi hay 4G trong các ứng dụng giám sát thời tiết ngoài trời.</a:t>
            </a:r>
          </a:p>
          <a:p>
            <a:endParaRPr lang="en-US" dirty="0"/>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09057ECC-F463-4F90-8C57-DC1E0BC56B44}" type="slidenum">
              <a:rPr lang="en-US" smtClean="0"/>
              <a:t>5</a:t>
            </a:fld>
            <a:endParaRPr lang="en-US"/>
          </a:p>
        </p:txBody>
      </p:sp>
    </p:spTree>
    <p:extLst>
      <p:ext uri="{BB962C8B-B14F-4D97-AF65-F5344CB8AC3E}">
        <p14:creationId xmlns:p14="http://schemas.microsoft.com/office/powerpoint/2010/main" val="3676648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4A8A0F-AF50-C9FF-B260-E7D3445690D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C59FA50-FEBA-1FA4-9CD2-FE3722A36AE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C7F8D21-A709-BAB5-A6B6-FA4390311A9C}"/>
              </a:ext>
            </a:extLst>
          </p:cNvPr>
          <p:cNvSpPr>
            <a:spLocks noGrp="1"/>
          </p:cNvSpPr>
          <p:nvPr>
            <p:ph type="body" idx="1"/>
          </p:nvPr>
        </p:nvSpPr>
        <p:spPr/>
        <p:txBody>
          <a:bodyPr/>
          <a:lstStyle/>
          <a:p>
            <a:r>
              <a:rPr lang="vi-VN" dirty="0"/>
              <a:t>Về Machine Learning, em sử dụng hai mô hình dự báo chuỗi thời gian:</a:t>
            </a:r>
          </a:p>
          <a:p>
            <a:r>
              <a:rPr lang="vi-VN" dirty="0"/>
              <a:t>Mô hình Prophet của Facebook phân tích dữ liệu theo công thức cộng gộp gồm thành phần xu hướng, tính mùa vụ và sự kiện đặc biệt. Prophet tự động phát hiện chu kỳ theo mùa và xử lý tốt dữ liệu bị thiếu.</a:t>
            </a:r>
          </a:p>
          <a:p>
            <a:r>
              <a:rPr lang="vi-VN" dirty="0"/>
              <a:t>Mô hình LightGBM của Microsoft là thuật toán Gradient Boosting sử dụng cây quyết định. LightGBM xử lý tốt nhiều biến đầu vào, cho phép kỹ thuật feature engineering như lag features và rolling statistics, đồng thời có tốc độ huấn luyện và dự đoán rất nhanh.</a:t>
            </a:r>
          </a:p>
        </p:txBody>
      </p:sp>
      <p:sp>
        <p:nvSpPr>
          <p:cNvPr id="4" name="Footer Placeholder 3">
            <a:extLst>
              <a:ext uri="{FF2B5EF4-FFF2-40B4-BE49-F238E27FC236}">
                <a16:creationId xmlns:a16="http://schemas.microsoft.com/office/drawing/2014/main" id="{781FA32A-BC41-5A6D-0A02-AC6A030198C7}"/>
              </a:ext>
            </a:extLst>
          </p:cNvPr>
          <p:cNvSpPr>
            <a:spLocks noGrp="1"/>
          </p:cNvSpPr>
          <p:nvPr>
            <p:ph type="ftr" sz="quarter" idx="4"/>
          </p:nvPr>
        </p:nvSpPr>
        <p:spPr/>
        <p:txBody>
          <a:bodyPr/>
          <a:lstStyle/>
          <a:p>
            <a:endParaRPr lang="en-US"/>
          </a:p>
        </p:txBody>
      </p:sp>
      <p:sp>
        <p:nvSpPr>
          <p:cNvPr id="5" name="Slide Number Placeholder 4">
            <a:extLst>
              <a:ext uri="{FF2B5EF4-FFF2-40B4-BE49-F238E27FC236}">
                <a16:creationId xmlns:a16="http://schemas.microsoft.com/office/drawing/2014/main" id="{091CD5D5-FA68-13D8-054B-30F7C79424C3}"/>
              </a:ext>
            </a:extLst>
          </p:cNvPr>
          <p:cNvSpPr>
            <a:spLocks noGrp="1"/>
          </p:cNvSpPr>
          <p:nvPr>
            <p:ph type="sldNum" sz="quarter" idx="5"/>
          </p:nvPr>
        </p:nvSpPr>
        <p:spPr/>
        <p:txBody>
          <a:bodyPr/>
          <a:lstStyle/>
          <a:p>
            <a:fld id="{09057ECC-F463-4F90-8C57-DC1E0BC56B44}" type="slidenum">
              <a:rPr lang="en-US" smtClean="0"/>
              <a:t>6</a:t>
            </a:fld>
            <a:endParaRPr lang="en-US"/>
          </a:p>
        </p:txBody>
      </p:sp>
    </p:spTree>
    <p:extLst>
      <p:ext uri="{BB962C8B-B14F-4D97-AF65-F5344CB8AC3E}">
        <p14:creationId xmlns:p14="http://schemas.microsoft.com/office/powerpoint/2010/main" val="6802550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Phương pháp thực hiện của em dựa trên kiến trúc AIoT đa lớp:</a:t>
            </a:r>
          </a:p>
          <a:p>
            <a:r>
              <a:rPr lang="vi-VN" dirty="0"/>
              <a:t>Lớp thiết bị cảm biến sử dụng ESP32 kết nối với các cảm biến môi trường đo nhiệt độ, độ ẩm, áp suất, CO2 và bụi mịn. Lớp truyền thông dùng LoRa tần số 433MHz cho kết nối tầm xa với phạm vi 2-3km trong đô thị.</a:t>
            </a:r>
          </a:p>
          <a:p>
            <a:r>
              <a:rPr lang="vi-VN" dirty="0"/>
              <a:t>Lớp gateway và edge computing triển khai trên Raspberry Pi 4B, chạy MQTT Broker Mosquitto để quản lý kết nối, Node-RED để điều phối luồng dữ liệu, và MySQL để lưu trữ lâu dài.</a:t>
            </a:r>
          </a:p>
          <a:p>
            <a:r>
              <a:rPr lang="vi-VN" dirty="0"/>
              <a:t>Cuối cùng là lớp ứng dụng với backend FastAPI cung cấp RESTful APIs, giao diện web dashboard cho người dùng, và module huấn luyện Machine Learning để tạo dự báo.</a:t>
            </a:r>
          </a:p>
          <a:p>
            <a:r>
              <a:rPr lang="vi-VN" dirty="0"/>
              <a:t>Kiến trúc này giảm phụ thuộc vào cloud, tăng độ tin cậy và phù hợp với triển khai tại trường học, công viên.</a:t>
            </a:r>
          </a:p>
          <a:p>
            <a:endParaRPr lang="en-US" dirty="0"/>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09057ECC-F463-4F90-8C57-DC1E0BC56B44}" type="slidenum">
              <a:rPr lang="en-US" smtClean="0"/>
              <a:t>7</a:t>
            </a:fld>
            <a:endParaRPr lang="en-US"/>
          </a:p>
        </p:txBody>
      </p:sp>
    </p:spTree>
    <p:extLst>
      <p:ext uri="{BB962C8B-B14F-4D97-AF65-F5344CB8AC3E}">
        <p14:creationId xmlns:p14="http://schemas.microsoft.com/office/powerpoint/2010/main" val="28871408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Quy </a:t>
            </a:r>
            <a:r>
              <a:rPr lang="en-US" sz="1200" kern="1200" dirty="0" err="1">
                <a:solidFill>
                  <a:schemeClr val="tx1"/>
                </a:solidFill>
                <a:effectLst/>
                <a:latin typeface="+mn-lt"/>
                <a:ea typeface="+mn-ea"/>
                <a:cs typeface="+mn-cs"/>
              </a:rPr>
              <a:t>trình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lý</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dữ</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thiết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theo</a:t>
            </a:r>
            <a:r>
              <a:rPr lang="en-US" sz="1200" kern="1200" dirty="0">
                <a:solidFill>
                  <a:schemeClr val="tx1"/>
                </a:solidFill>
                <a:effectLst/>
                <a:latin typeface="+mn-lt"/>
                <a:ea typeface="+mn-ea"/>
                <a:cs typeface="+mn-cs"/>
              </a:rPr>
              <a:t> 5 </a:t>
            </a:r>
            <a:r>
              <a:rPr lang="en-US" sz="1200" kern="1200" dirty="0" err="1">
                <a:solidFill>
                  <a:schemeClr val="tx1"/>
                </a:solidFill>
                <a:effectLst/>
                <a:latin typeface="+mn-lt"/>
                <a:ea typeface="+mn-ea"/>
                <a:cs typeface="+mn-cs"/>
              </a:rPr>
              <a:t>bước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tục</a:t>
            </a:r>
            <a:r>
              <a:rPr lang="en-US" sz="1200" kern="1200" dirty="0">
                <a:solidFill>
                  <a:schemeClr val="tx1"/>
                </a:solidFill>
                <a:effectLst/>
                <a:latin typeface="+mn-lt"/>
                <a:ea typeface="+mn-ea"/>
                <a:cs typeface="+mn-cs"/>
              </a:rPr>
              <a:t>:</a:t>
            </a:r>
          </a:p>
          <a:p>
            <a:r>
              <a:rPr lang="en-US" sz="1200" kern="1200" dirty="0" err="1">
                <a:solidFill>
                  <a:schemeClr val="tx1"/>
                </a:solidFill>
                <a:effectLst/>
                <a:latin typeface="+mn-lt"/>
                <a:ea typeface="+mn-ea"/>
                <a:cs typeface="+mn-cs"/>
              </a:rPr>
              <a:t>Bước</a:t>
            </a:r>
            <a:r>
              <a:rPr lang="en-US" sz="1200" kern="1200" dirty="0">
                <a:solidFill>
                  <a:schemeClr val="tx1"/>
                </a:solidFill>
                <a:effectLst/>
                <a:latin typeface="+mn-lt"/>
                <a:ea typeface="+mn-ea"/>
                <a:cs typeface="+mn-cs"/>
              </a:rPr>
              <a:t> 1: Thu </a:t>
            </a:r>
            <a:r>
              <a:rPr lang="en-US" sz="1200" kern="1200" dirty="0" err="1">
                <a:solidFill>
                  <a:schemeClr val="tx1"/>
                </a:solidFill>
                <a:effectLst/>
                <a:latin typeface="+mn-lt"/>
                <a:ea typeface="+mn-ea"/>
                <a:cs typeface="+mn-cs"/>
              </a:rPr>
              <a:t>thập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dữ</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liệu</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cảm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biến</a:t>
            </a:r>
            <a:r>
              <a:rPr lang="en-US" sz="1200" kern="1200" dirty="0">
                <a:solidFill>
                  <a:schemeClr val="tx1"/>
                </a:solidFill>
                <a:effectLst/>
                <a:latin typeface="+mn-lt"/>
                <a:ea typeface="+mn-ea"/>
                <a:cs typeface="+mn-cs"/>
              </a:rPr>
              <a:t> ESP32 </a:t>
            </a:r>
            <a:r>
              <a:rPr lang="en-US" sz="1200" kern="1200" dirty="0" err="1">
                <a:solidFill>
                  <a:schemeClr val="tx1"/>
                </a:solidFill>
                <a:effectLst/>
                <a:latin typeface="+mn-lt"/>
                <a:ea typeface="+mn-ea"/>
                <a:cs typeface="+mn-cs"/>
              </a:rPr>
              <a:t>lấy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mẫu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mỗi</a:t>
            </a:r>
            <a:r>
              <a:rPr lang="en-US" sz="1200" kern="1200" dirty="0">
                <a:solidFill>
                  <a:schemeClr val="tx1"/>
                </a:solidFill>
                <a:effectLst/>
                <a:latin typeface="+mn-lt"/>
                <a:ea typeface="+mn-ea"/>
                <a:cs typeface="+mn-cs"/>
              </a:rPr>
              <a:t> 1 </a:t>
            </a:r>
            <a:r>
              <a:rPr lang="en-US" sz="1200" kern="1200" dirty="0" err="1">
                <a:solidFill>
                  <a:schemeClr val="tx1"/>
                </a:solidFill>
                <a:effectLst/>
                <a:latin typeface="+mn-lt"/>
                <a:ea typeface="+mn-ea"/>
                <a:cs typeface="+mn-cs"/>
              </a:rPr>
              <a:t>phút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truyền</a:t>
            </a:r>
            <a:r>
              <a:rPr lang="en-US" sz="1200" kern="1200" dirty="0">
                <a:solidFill>
                  <a:schemeClr val="tx1"/>
                </a:solidFill>
                <a:effectLst/>
                <a:latin typeface="+mn-lt"/>
                <a:ea typeface="+mn-ea"/>
                <a:cs typeface="+mn-cs"/>
              </a:rPr>
              <a:t> qua LoRa </a:t>
            </a:r>
            <a:r>
              <a:rPr lang="en-US" sz="1200" kern="1200" dirty="0" err="1">
                <a:solidFill>
                  <a:schemeClr val="tx1"/>
                </a:solidFill>
                <a:effectLst/>
                <a:latin typeface="+mn-lt"/>
                <a:ea typeface="+mn-ea"/>
                <a:cs typeface="+mn-cs"/>
              </a:rPr>
              <a:t>đến</a:t>
            </a:r>
            <a:r>
              <a:rPr lang="en-US" sz="1200" kern="1200" dirty="0">
                <a:solidFill>
                  <a:schemeClr val="tx1"/>
                </a:solidFill>
                <a:effectLst/>
                <a:latin typeface="+mn-lt"/>
                <a:ea typeface="+mn-ea"/>
                <a:cs typeface="+mn-cs"/>
              </a:rPr>
              <a:t> gateway.</a:t>
            </a:r>
          </a:p>
          <a:p>
            <a:r>
              <a:rPr lang="en-US" sz="1200" kern="1200" dirty="0" err="1">
                <a:solidFill>
                  <a:schemeClr val="tx1"/>
                </a:solidFill>
                <a:effectLst/>
                <a:latin typeface="+mn-lt"/>
                <a:ea typeface="+mn-ea"/>
                <a:cs typeface="+mn-cs"/>
              </a:rPr>
              <a:t>Bước</a:t>
            </a:r>
            <a:r>
              <a:rPr lang="en-US" sz="1200" kern="1200" dirty="0">
                <a:solidFill>
                  <a:schemeClr val="tx1"/>
                </a:solidFill>
                <a:effectLst/>
                <a:latin typeface="+mn-lt"/>
                <a:ea typeface="+mn-ea"/>
                <a:cs typeface="+mn-cs"/>
              </a:rPr>
              <a:t> 2: </a:t>
            </a:r>
            <a:r>
              <a:rPr lang="en-US" sz="1200" kern="1200" dirty="0" err="1">
                <a:solidFill>
                  <a:schemeClr val="tx1"/>
                </a:solidFill>
                <a:effectLst/>
                <a:latin typeface="+mn-lt"/>
                <a:ea typeface="+mn-ea"/>
                <a:cs typeface="+mn-cs"/>
              </a:rPr>
              <a:t>Tiếp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nhận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dữ</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liệu</a:t>
            </a:r>
            <a:r>
              <a:rPr lang="en-US" sz="1200" kern="1200" dirty="0">
                <a:solidFill>
                  <a:schemeClr val="tx1"/>
                </a:solidFill>
                <a:effectLst/>
                <a:latin typeface="+mn-lt"/>
                <a:ea typeface="+mn-ea"/>
                <a:cs typeface="+mn-cs"/>
              </a:rPr>
              <a:t> - Node-RED subscribe MQTT, </a:t>
            </a:r>
            <a:r>
              <a:rPr lang="en-US" sz="1200" kern="1200" dirty="0" err="1">
                <a:solidFill>
                  <a:schemeClr val="tx1"/>
                </a:solidFill>
                <a:effectLst/>
                <a:latin typeface="+mn-lt"/>
                <a:ea typeface="+mn-ea"/>
                <a:cs typeface="+mn-cs"/>
              </a:rPr>
              <a:t>phân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tích</a:t>
            </a:r>
            <a:r>
              <a:rPr lang="en-US" sz="1200" kern="1200" dirty="0">
                <a:solidFill>
                  <a:schemeClr val="tx1"/>
                </a:solidFill>
                <a:effectLst/>
                <a:latin typeface="+mn-lt"/>
                <a:ea typeface="+mn-ea"/>
                <a:cs typeface="+mn-cs"/>
              </a:rPr>
              <a:t> payload, </a:t>
            </a:r>
            <a:r>
              <a:rPr lang="en-US" sz="1200" kern="1200" dirty="0" err="1">
                <a:solidFill>
                  <a:schemeClr val="tx1"/>
                </a:solidFill>
                <a:effectLst/>
                <a:latin typeface="+mn-lt"/>
                <a:ea typeface="+mn-ea"/>
                <a:cs typeface="+mn-cs"/>
              </a:rPr>
              <a:t>kiểm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lệ</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căn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chỉnh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chuẩn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hóa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dữ</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liệu</a:t>
            </a:r>
            <a:r>
              <a:rPr lang="en-US" sz="1200" kern="1200" dirty="0">
                <a:solidFill>
                  <a:schemeClr val="tx1"/>
                </a:solidFill>
                <a:effectLst/>
                <a:latin typeface="+mn-lt"/>
                <a:ea typeface="+mn-ea"/>
                <a:cs typeface="+mn-cs"/>
              </a:rPr>
              <a:t>.</a:t>
            </a:r>
          </a:p>
          <a:p>
            <a:r>
              <a:rPr lang="en-US" sz="1200" kern="1200" dirty="0" err="1">
                <a:solidFill>
                  <a:schemeClr val="tx1"/>
                </a:solidFill>
                <a:effectLst/>
                <a:latin typeface="+mn-lt"/>
                <a:ea typeface="+mn-ea"/>
                <a:cs typeface="+mn-cs"/>
              </a:rPr>
              <a:t>Bước</a:t>
            </a:r>
            <a:r>
              <a:rPr lang="en-US" sz="1200" kern="1200" dirty="0">
                <a:solidFill>
                  <a:schemeClr val="tx1"/>
                </a:solidFill>
                <a:effectLst/>
                <a:latin typeface="+mn-lt"/>
                <a:ea typeface="+mn-ea"/>
                <a:cs typeface="+mn-cs"/>
              </a:rPr>
              <a:t> 3: Lưu </a:t>
            </a:r>
            <a:r>
              <a:rPr lang="en-US" sz="1200" kern="1200" dirty="0" err="1">
                <a:solidFill>
                  <a:schemeClr val="tx1"/>
                </a:solidFill>
                <a:effectLst/>
                <a:latin typeface="+mn-lt"/>
                <a:ea typeface="+mn-ea"/>
                <a:cs typeface="+mn-cs"/>
              </a:rPr>
              <a:t>trữ</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dữ</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vào</a:t>
            </a:r>
            <a:r>
              <a:rPr lang="en-US" sz="1200" kern="1200" dirty="0">
                <a:solidFill>
                  <a:schemeClr val="tx1"/>
                </a:solidFill>
                <a:effectLst/>
                <a:latin typeface="+mn-lt"/>
                <a:ea typeface="+mn-ea"/>
                <a:cs typeface="+mn-cs"/>
              </a:rPr>
              <a:t> MySQL </a:t>
            </a:r>
            <a:r>
              <a:rPr lang="en-US" sz="1200" kern="1200" dirty="0" err="1">
                <a:solidFill>
                  <a:schemeClr val="tx1"/>
                </a:solidFill>
                <a:effectLst/>
                <a:latin typeface="+mn-lt"/>
                <a:ea typeface="+mn-ea"/>
                <a:cs typeface="+mn-cs"/>
              </a:rPr>
              <a:t>theo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cấu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trúc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bảng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chuỗi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tạo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bộ</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dữ</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lịch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phục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vụ</a:t>
            </a:r>
            <a:r>
              <a:rPr lang="en-US" sz="1200" kern="1200" dirty="0">
                <a:solidFill>
                  <a:schemeClr val="tx1"/>
                </a:solidFill>
                <a:effectLst/>
                <a:latin typeface="+mn-lt"/>
                <a:ea typeface="+mn-ea"/>
                <a:cs typeface="+mn-cs"/>
              </a:rPr>
              <a:t> training </a:t>
            </a:r>
            <a:r>
              <a:rPr lang="en-US" sz="1200" kern="1200" dirty="0" err="1">
                <a:solidFill>
                  <a:schemeClr val="tx1"/>
                </a:solidFill>
                <a:effectLst/>
                <a:latin typeface="+mn-lt"/>
                <a:ea typeface="+mn-ea"/>
                <a:cs typeface="+mn-cs"/>
              </a:rPr>
              <a:t>mô</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hình</a:t>
            </a:r>
            <a:r>
              <a:rPr lang="en-US" sz="1200" kern="1200" dirty="0">
                <a:solidFill>
                  <a:schemeClr val="tx1"/>
                </a:solidFill>
                <a:effectLst/>
                <a:latin typeface="+mn-lt"/>
                <a:ea typeface="+mn-ea"/>
                <a:cs typeface="+mn-cs"/>
              </a:rPr>
              <a:t>.</a:t>
            </a:r>
          </a:p>
          <a:p>
            <a:r>
              <a:rPr lang="en-US" sz="1200" kern="1200" dirty="0" err="1">
                <a:solidFill>
                  <a:schemeClr val="tx1"/>
                </a:solidFill>
                <a:effectLst/>
                <a:latin typeface="+mn-lt"/>
                <a:ea typeface="+mn-ea"/>
                <a:cs typeface="+mn-cs"/>
              </a:rPr>
              <a:t>Bước</a:t>
            </a:r>
            <a:r>
              <a:rPr lang="en-US" sz="1200" kern="1200" dirty="0">
                <a:solidFill>
                  <a:schemeClr val="tx1"/>
                </a:solidFill>
                <a:effectLst/>
                <a:latin typeface="+mn-lt"/>
                <a:ea typeface="+mn-ea"/>
                <a:cs typeface="+mn-cs"/>
              </a:rPr>
              <a:t> 4: </a:t>
            </a:r>
            <a:r>
              <a:rPr lang="en-US" sz="1200" kern="1200" dirty="0" err="1">
                <a:solidFill>
                  <a:schemeClr val="tx1"/>
                </a:solidFill>
                <a:effectLst/>
                <a:latin typeface="+mn-lt"/>
                <a:ea typeface="+mn-ea"/>
                <a:cs typeface="+mn-cs"/>
              </a:rPr>
              <a:t>Huấn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luyện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dự</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báo</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mô</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hình</a:t>
            </a:r>
            <a:r>
              <a:rPr lang="en-US" sz="1200" kern="1200" dirty="0">
                <a:solidFill>
                  <a:schemeClr val="tx1"/>
                </a:solidFill>
                <a:effectLst/>
                <a:latin typeface="+mn-lt"/>
                <a:ea typeface="+mn-ea"/>
                <a:cs typeface="+mn-cs"/>
              </a:rPr>
              <a:t> ML </a:t>
            </a:r>
            <a:r>
              <a:rPr lang="en-US" sz="1200" kern="1200" dirty="0" err="1">
                <a:solidFill>
                  <a:schemeClr val="tx1"/>
                </a:solidFill>
                <a:effectLst/>
                <a:latin typeface="+mn-lt"/>
                <a:ea typeface="+mn-ea"/>
                <a:cs typeface="+mn-cs"/>
              </a:rPr>
              <a:t>học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từ</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dữ</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lịch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tạo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dự</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báo</a:t>
            </a:r>
            <a:r>
              <a:rPr lang="en-US" sz="1200" kern="1200" dirty="0">
                <a:solidFill>
                  <a:schemeClr val="tx1"/>
                </a:solidFill>
                <a:effectLst/>
                <a:latin typeface="+mn-lt"/>
                <a:ea typeface="+mn-ea"/>
                <a:cs typeface="+mn-cs"/>
              </a:rPr>
              <a:t> 24 </a:t>
            </a:r>
            <a:r>
              <a:rPr lang="en-US" sz="1200" kern="1200" dirty="0" err="1">
                <a:solidFill>
                  <a:schemeClr val="tx1"/>
                </a:solidFill>
                <a:effectLst/>
                <a:latin typeface="+mn-lt"/>
                <a:ea typeface="+mn-ea"/>
                <a:cs typeface="+mn-cs"/>
              </a:rPr>
              <a:t>giờ</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7 </a:t>
            </a:r>
            <a:r>
              <a:rPr lang="en-US" sz="1200" kern="1200" dirty="0" err="1">
                <a:solidFill>
                  <a:schemeClr val="tx1"/>
                </a:solidFill>
                <a:effectLst/>
                <a:latin typeface="+mn-lt"/>
                <a:ea typeface="+mn-ea"/>
                <a:cs typeface="+mn-cs"/>
              </a:rPr>
              <a:t>ngày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số</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môi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trường</a:t>
            </a:r>
            <a:r>
              <a:rPr lang="en-US" sz="1200" kern="1200" dirty="0">
                <a:solidFill>
                  <a:schemeClr val="tx1"/>
                </a:solidFill>
                <a:effectLst/>
                <a:latin typeface="+mn-lt"/>
                <a:ea typeface="+mn-ea"/>
                <a:cs typeface="+mn-cs"/>
              </a:rPr>
              <a:t>.</a:t>
            </a:r>
          </a:p>
          <a:p>
            <a:r>
              <a:rPr lang="en-US" sz="1200" kern="1200" dirty="0" err="1">
                <a:solidFill>
                  <a:schemeClr val="tx1"/>
                </a:solidFill>
                <a:effectLst/>
                <a:latin typeface="+mn-lt"/>
                <a:ea typeface="+mn-ea"/>
                <a:cs typeface="+mn-cs"/>
              </a:rPr>
              <a:t>Bước</a:t>
            </a:r>
            <a:r>
              <a:rPr lang="en-US" sz="1200" kern="1200" dirty="0">
                <a:solidFill>
                  <a:schemeClr val="tx1"/>
                </a:solidFill>
                <a:effectLst/>
                <a:latin typeface="+mn-lt"/>
                <a:ea typeface="+mn-ea"/>
                <a:cs typeface="+mn-cs"/>
              </a:rPr>
              <a:t> 5: Hiển </a:t>
            </a:r>
            <a:r>
              <a:rPr lang="en-US" sz="1200" kern="1200" dirty="0" err="1">
                <a:solidFill>
                  <a:schemeClr val="tx1"/>
                </a:solidFill>
                <a:effectLst/>
                <a:latin typeface="+mn-lt"/>
                <a:ea typeface="+mn-ea"/>
                <a:cs typeface="+mn-cs"/>
              </a:rPr>
              <a:t>thị</a:t>
            </a:r>
            <a:r>
              <a:rPr lang="en-US" sz="1200" kern="1200" dirty="0">
                <a:solidFill>
                  <a:schemeClr val="tx1"/>
                </a:solidFill>
                <a:effectLst/>
                <a:latin typeface="+mn-lt"/>
                <a:ea typeface="+mn-ea"/>
                <a:cs typeface="+mn-cs"/>
              </a:rPr>
              <a:t> - dashboard web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phép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sát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thực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xem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biểu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đồ</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dự</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báo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nhận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cảnh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báo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thường</a:t>
            </a:r>
            <a:r>
              <a:rPr lang="en-US" sz="1200" kern="1200" dirty="0">
                <a:solidFill>
                  <a:schemeClr val="tx1"/>
                </a:solidFill>
                <a:effectLst/>
                <a:latin typeface="+mn-lt"/>
                <a:ea typeface="+mn-ea"/>
                <a:cs typeface="+mn-cs"/>
              </a:rPr>
              <a:t>.</a:t>
            </a:r>
          </a:p>
          <a:p>
            <a:endParaRPr lang="en-US" dirty="0"/>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09057ECC-F463-4F90-8C57-DC1E0BC56B44}" type="slidenum">
              <a:rPr lang="en-US" smtClean="0"/>
              <a:t>8</a:t>
            </a:fld>
            <a:endParaRPr lang="en-US"/>
          </a:p>
        </p:txBody>
      </p:sp>
    </p:spTree>
    <p:extLst>
      <p:ext uri="{BB962C8B-B14F-4D97-AF65-F5344CB8AC3E}">
        <p14:creationId xmlns:p14="http://schemas.microsoft.com/office/powerpoint/2010/main" val="25367111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Kết quả triển khai hệ thống đã đạt được các chỉ tiêu quan trọng:</a:t>
            </a:r>
          </a:p>
          <a:p>
            <a:r>
              <a:rPr lang="vi-VN" dirty="0"/>
              <a:t>Mạng lưới cảm biến đa node hoạt động ổn định với khoảng cách truyền LoRa đạt 2-3km trong môi trường đô thị. Dữ liệu được thu thập liên tục mỗi phút một lần, đảm bảo độ chi tiết cao cho phân tích và dự báo. Hệ thống đã lưu trữ được hơn 3 tháng dữ liệu lịch sử trong MySQL, cung cấp đủ dữ liệu để huấn luyện mô hình ML một cách hiệu quả. Thời gian hoạt động của hệ thống đạt trên 95%, chứng tỏ độ tin cậy cao.</a:t>
            </a:r>
          </a:p>
          <a:p>
            <a:r>
              <a:rPr lang="vi-VN" dirty="0"/>
              <a:t>Dashboard cung cấp đầy đủ tính năng thiết yếu: Hiển thị tất cả thông số cảm biến thời gian thực bao gồm nhiệt độ, độ ẩm, áp suất khí quyển, nồng độ CO2, bụi mịn PM2.5 và chỉ số chất lượng không khí AQI. Người dùng có thể xem biểu đồ xu hướng lịch sử, dự báo 24 giờ và 7 ngày tới, xuất dữ liệu để phân tích offline, và giám sát tình trạng hoạt động của toàn hệ thống.</a:t>
            </a:r>
          </a:p>
          <a:p>
            <a:endParaRPr lang="en-US" dirty="0"/>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09057ECC-F463-4F90-8C57-DC1E0BC56B44}" type="slidenum">
              <a:rPr lang="en-US" smtClean="0"/>
              <a:t>9</a:t>
            </a:fld>
            <a:endParaRPr lang="en-US"/>
          </a:p>
        </p:txBody>
      </p:sp>
    </p:spTree>
    <p:extLst>
      <p:ext uri="{BB962C8B-B14F-4D97-AF65-F5344CB8AC3E}">
        <p14:creationId xmlns:p14="http://schemas.microsoft.com/office/powerpoint/2010/main" val="9063647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Trong đánh giá hiệu năng dự báo, ba chỉ số được sử dụng gồm MAE, RMSE và R². Kết quả cho thấy Prophet có khả năng nắm bắt tốt xu hướng và chu kỳ mùa, phù hợp với các pattern thời tiết ổn định nhưng phản ứng chậm trước các biến đổi đột ngột. Ngược lại, LightGBM theo sát tốt các biến động cục bộ nhờ khai thác nhiều đặc trưng và phân tích được mức độ ảnh hưởng của từng feature, tuy nhiên phụ thuộc mạnh vào chất lượng feature engineering và dữ liệu. Cả hai mô hình cho kết quả tốt nhất với nhiệt độ và độ ẩm, trong khi giai đoạn thời tiết chuyển mùa vẫn là thách thức lớn nhất.</a:t>
            </a:r>
            <a:endParaRPr lang="en-US" dirty="0"/>
          </a:p>
        </p:txBody>
      </p:sp>
      <p:sp>
        <p:nvSpPr>
          <p:cNvPr id="4" name="Footer Placeholder 3"/>
          <p:cNvSpPr>
            <a:spLocks noGrp="1"/>
          </p:cNvSpPr>
          <p:nvPr>
            <p:ph type="ftr" sz="quarter" idx="4"/>
          </p:nvPr>
        </p:nvSpPr>
        <p:spPr/>
        <p:txBody>
          <a:bodyPr/>
          <a:lstStyle/>
          <a:p>
            <a:endParaRPr lang="en-US"/>
          </a:p>
        </p:txBody>
      </p:sp>
      <p:sp>
        <p:nvSpPr>
          <p:cNvPr id="5" name="Slide Number Placeholder 4"/>
          <p:cNvSpPr>
            <a:spLocks noGrp="1"/>
          </p:cNvSpPr>
          <p:nvPr>
            <p:ph type="sldNum" sz="quarter" idx="5"/>
          </p:nvPr>
        </p:nvSpPr>
        <p:spPr/>
        <p:txBody>
          <a:bodyPr/>
          <a:lstStyle/>
          <a:p>
            <a:fld id="{09057ECC-F463-4F90-8C57-DC1E0BC56B44}" type="slidenum">
              <a:rPr lang="en-US" smtClean="0"/>
              <a:t>10</a:t>
            </a:fld>
            <a:endParaRPr lang="en-US"/>
          </a:p>
        </p:txBody>
      </p:sp>
    </p:spTree>
    <p:extLst>
      <p:ext uri="{BB962C8B-B14F-4D97-AF65-F5344CB8AC3E}">
        <p14:creationId xmlns:p14="http://schemas.microsoft.com/office/powerpoint/2010/main" val="7000260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162" y="2438400"/>
            <a:ext cx="10360501" cy="1162051"/>
          </a:xfrm>
        </p:spPr>
        <p:txBody>
          <a:bodyPr/>
          <a:lstStyle>
            <a:lvl1pPr algn="ctr">
              <a:defRPr sz="5400">
                <a:solidFill>
                  <a:srgbClr val="3760AA"/>
                </a:solidFill>
              </a:defRPr>
            </a:lvl1pPr>
          </a:lstStyle>
          <a:p>
            <a:r>
              <a:rPr lang="en-US"/>
              <a:t>Click to edit Master title style</a:t>
            </a:r>
          </a:p>
        </p:txBody>
      </p:sp>
      <p:sp>
        <p:nvSpPr>
          <p:cNvPr id="3" name="Subtitle 2"/>
          <p:cNvSpPr>
            <a:spLocks noGrp="1"/>
          </p:cNvSpPr>
          <p:nvPr>
            <p:ph type="subTitle" idx="1"/>
          </p:nvPr>
        </p:nvSpPr>
        <p:spPr>
          <a:xfrm>
            <a:off x="1828324" y="3581400"/>
            <a:ext cx="8532178" cy="685800"/>
          </a:xfrm>
        </p:spPr>
        <p:txBody>
          <a:bodyPr>
            <a:normAutofit/>
          </a:bodyPr>
          <a:lstStyle>
            <a:lvl1pPr marL="0" indent="0" algn="ctr">
              <a:buNone/>
              <a:defRPr sz="28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350504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62040" y="122238"/>
            <a:ext cx="9523572" cy="334962"/>
          </a:xfrm>
        </p:spPr>
        <p:txBody>
          <a:bodyPr/>
          <a:lstStyle>
            <a:lvl1pPr>
              <a:defRPr>
                <a:sym typeface="Wingdings"/>
              </a:defRPr>
            </a:lvl1pPr>
          </a:lstStyle>
          <a:p>
            <a:r>
              <a:rPr lang="en-US"/>
              <a:t>Click to edit Master title style</a:t>
            </a:r>
          </a:p>
        </p:txBody>
      </p:sp>
      <p:sp>
        <p:nvSpPr>
          <p:cNvPr id="3" name="Content Placeholder 2"/>
          <p:cNvSpPr>
            <a:spLocks noGrp="1"/>
          </p:cNvSpPr>
          <p:nvPr>
            <p:ph idx="1"/>
          </p:nvPr>
        </p:nvSpPr>
        <p:spPr/>
        <p:txBody>
          <a:bodyPr/>
          <a:lstStyle>
            <a:lvl1pPr>
              <a:defRPr>
                <a:solidFill>
                  <a:srgbClr val="3760AA"/>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a:t>Artificial Intelligence</a:t>
            </a:r>
          </a:p>
        </p:txBody>
      </p:sp>
      <p:sp>
        <p:nvSpPr>
          <p:cNvPr id="6" name="Slide Number Placeholder 5"/>
          <p:cNvSpPr>
            <a:spLocks noGrp="1"/>
          </p:cNvSpPr>
          <p:nvPr>
            <p:ph type="sldNum" sz="quarter" idx="12"/>
          </p:nvPr>
        </p:nvSpPr>
        <p:spPr/>
        <p:txBody>
          <a:bodyPr/>
          <a:lstStyle/>
          <a:p>
            <a:fld id="{20A7A832-6730-4971-A5D3-FA5C81A3095C}" type="slidenum">
              <a:rPr lang="en-US" smtClean="0"/>
              <a:t>‹#›</a:t>
            </a:fld>
            <a:endParaRPr lang="en-US"/>
          </a:p>
        </p:txBody>
      </p:sp>
    </p:spTree>
    <p:extLst>
      <p:ext uri="{BB962C8B-B14F-4D97-AF65-F5344CB8AC3E}">
        <p14:creationId xmlns:p14="http://schemas.microsoft.com/office/powerpoint/2010/main" val="5193799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31812" y="2819400"/>
            <a:ext cx="10969943" cy="1143000"/>
          </a:xfrm>
        </p:spPr>
        <p:txBody>
          <a:bodyPr/>
          <a:lstStyle>
            <a:lvl1pPr algn="ctr">
              <a:defRPr sz="4800">
                <a:solidFill>
                  <a:schemeClr val="accent1">
                    <a:lumMod val="75000"/>
                  </a:schemeClr>
                </a:solidFill>
              </a:defRPr>
            </a:lvl1pPr>
          </a:lstStyle>
          <a:p>
            <a:r>
              <a:rPr lang="en-US"/>
              <a:t>Click to edit Master title style</a:t>
            </a:r>
          </a:p>
        </p:txBody>
      </p:sp>
      <p:sp>
        <p:nvSpPr>
          <p:cNvPr id="4" name="Footer Placeholder 3"/>
          <p:cNvSpPr>
            <a:spLocks noGrp="1"/>
          </p:cNvSpPr>
          <p:nvPr>
            <p:ph type="ftr" sz="quarter" idx="11"/>
          </p:nvPr>
        </p:nvSpPr>
        <p:spPr/>
        <p:txBody>
          <a:bodyPr/>
          <a:lstStyle/>
          <a:p>
            <a:r>
              <a:rPr lang="en-US"/>
              <a:t>Artificial Intelligence</a:t>
            </a:r>
          </a:p>
        </p:txBody>
      </p:sp>
      <p:sp>
        <p:nvSpPr>
          <p:cNvPr id="5" name="Slide Number Placeholder 4"/>
          <p:cNvSpPr>
            <a:spLocks noGrp="1"/>
          </p:cNvSpPr>
          <p:nvPr>
            <p:ph type="sldNum" sz="quarter" idx="12"/>
          </p:nvPr>
        </p:nvSpPr>
        <p:spPr/>
        <p:txBody>
          <a:bodyPr/>
          <a:lstStyle/>
          <a:p>
            <a:fld id="{20A7A832-6730-4971-A5D3-FA5C81A3095C}" type="slidenum">
              <a:rPr lang="en-US" smtClean="0"/>
              <a:t>‹#›</a:t>
            </a:fld>
            <a:endParaRPr lang="en-US"/>
          </a:p>
        </p:txBody>
      </p:sp>
    </p:spTree>
    <p:extLst>
      <p:ext uri="{BB962C8B-B14F-4D97-AF65-F5344CB8AC3E}">
        <p14:creationId xmlns:p14="http://schemas.microsoft.com/office/powerpoint/2010/main" val="402663670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09640" y="122238"/>
            <a:ext cx="9523572" cy="334962"/>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p:cNvSpPr>
            <a:spLocks noGrp="1"/>
          </p:cNvSpPr>
          <p:nvPr>
            <p:ph type="body" idx="1"/>
          </p:nvPr>
        </p:nvSpPr>
        <p:spPr>
          <a:xfrm>
            <a:off x="684212" y="609600"/>
            <a:ext cx="10972800" cy="586739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3"/>
          </p:nvPr>
        </p:nvSpPr>
        <p:spPr>
          <a:xfrm>
            <a:off x="177217" y="6525149"/>
            <a:ext cx="3859795" cy="365125"/>
          </a:xfrm>
          <a:prstGeom prst="rect">
            <a:avLst/>
          </a:prstGeom>
        </p:spPr>
        <p:txBody>
          <a:bodyPr vert="horz" lIns="91440" tIns="45720" rIns="91440" bIns="45720" rtlCol="0" anchor="ctr"/>
          <a:lstStyle>
            <a:lvl1pPr algn="l">
              <a:defRPr sz="1200" b="1">
                <a:solidFill>
                  <a:schemeClr val="bg1"/>
                </a:solidFill>
              </a:defRPr>
            </a:lvl1pPr>
          </a:lstStyle>
          <a:p>
            <a:r>
              <a:rPr lang="en-US"/>
              <a:t>Artificial Intelligence</a:t>
            </a:r>
          </a:p>
        </p:txBody>
      </p:sp>
      <p:sp>
        <p:nvSpPr>
          <p:cNvPr id="6" name="Slide Number Placeholder 5"/>
          <p:cNvSpPr>
            <a:spLocks noGrp="1"/>
          </p:cNvSpPr>
          <p:nvPr>
            <p:ph type="sldNum" sz="quarter" idx="4"/>
          </p:nvPr>
        </p:nvSpPr>
        <p:spPr>
          <a:xfrm>
            <a:off x="11276012" y="6542442"/>
            <a:ext cx="533400" cy="320676"/>
          </a:xfrm>
          <a:prstGeom prst="rect">
            <a:avLst/>
          </a:prstGeom>
        </p:spPr>
        <p:txBody>
          <a:bodyPr vert="horz" lIns="91440" tIns="45720" rIns="91440" bIns="45720" rtlCol="0" anchor="ctr"/>
          <a:lstStyle>
            <a:lvl1pPr algn="r">
              <a:defRPr sz="1200" b="1">
                <a:solidFill>
                  <a:schemeClr val="bg1"/>
                </a:solidFill>
              </a:defRPr>
            </a:lvl1pPr>
          </a:lstStyle>
          <a:p>
            <a:fld id="{20A7A832-6730-4971-A5D3-FA5C81A3095C}" type="slidenum">
              <a:rPr lang="en-US" smtClean="0"/>
              <a:pPr/>
              <a:t>‹#›</a:t>
            </a:fld>
            <a:endParaRPr lang="en-US"/>
          </a:p>
        </p:txBody>
      </p:sp>
    </p:spTree>
    <p:extLst>
      <p:ext uri="{BB962C8B-B14F-4D97-AF65-F5344CB8AC3E}">
        <p14:creationId xmlns:p14="http://schemas.microsoft.com/office/powerpoint/2010/main" val="41730945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4" r:id="rId3"/>
  </p:sldLayoutIdLst>
  <p:hf hdr="0" dt="0"/>
  <p:txStyles>
    <p:titleStyle>
      <a:lvl1pPr algn="r" defTabSz="914400" rtl="0" eaLnBrk="1" latinLnBrk="0" hangingPunct="1">
        <a:spcBef>
          <a:spcPct val="0"/>
        </a:spcBef>
        <a:buNone/>
        <a:defRPr sz="3000" b="1" kern="1200">
          <a:solidFill>
            <a:srgbClr val="3760AA"/>
          </a:solidFill>
          <a:effectLst>
            <a:outerShdw blurRad="38100" dist="38100" dir="2700000" algn="tl">
              <a:srgbClr val="000000">
                <a:alpha val="43137"/>
              </a:srgbClr>
            </a:outerShdw>
          </a:effectLst>
          <a:latin typeface="+mj-lt"/>
          <a:ea typeface="+mj-ea"/>
          <a:cs typeface="+mj-cs"/>
        </a:defRPr>
      </a:lvl1pPr>
    </p:titleStyle>
    <p:bodyStyle>
      <a:lvl1pPr marL="225425" indent="-225425" algn="l" defTabSz="914400" rtl="0" eaLnBrk="1" latinLnBrk="0" hangingPunct="1">
        <a:spcBef>
          <a:spcPct val="20000"/>
        </a:spcBef>
        <a:buFont typeface="Arial" pitchFamily="34" charset="0"/>
        <a:buChar char="•"/>
        <a:defRPr sz="2800" b="1" kern="1200">
          <a:solidFill>
            <a:schemeClr val="accent1">
              <a:lumMod val="75000"/>
            </a:schemeClr>
          </a:solidFill>
          <a:latin typeface="+mn-lt"/>
          <a:ea typeface="+mn-ea"/>
          <a:cs typeface="+mn-cs"/>
        </a:defRPr>
      </a:lvl1pPr>
      <a:lvl2pPr marL="688975" indent="-231775" algn="l" defTabSz="914400" rtl="0" eaLnBrk="1" latinLnBrk="0" hangingPunct="1">
        <a:spcBef>
          <a:spcPct val="20000"/>
        </a:spcBef>
        <a:buClr>
          <a:srgbClr val="C00000"/>
        </a:buClr>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Clr>
          <a:srgbClr val="0070C0"/>
        </a:buClr>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4pPr>
      <a:lvl5pPr marL="2057400" indent="-228600" algn="l" defTabSz="914400" rtl="0" eaLnBrk="1" latinLnBrk="0" hangingPunct="1">
        <a:spcBef>
          <a:spcPct val="20000"/>
        </a:spcBef>
        <a:buClr>
          <a:srgbClr val="FF0000"/>
        </a:buClr>
        <a:buFont typeface="Arial" pitchFamily="34" charset="0"/>
        <a:buChar char="•"/>
        <a:defRPr sz="2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828323" y="6172200"/>
            <a:ext cx="8532178" cy="533400"/>
          </a:xfrm>
        </p:spPr>
        <p:txBody>
          <a:bodyPr>
            <a:normAutofit fontScale="70000" lnSpcReduction="20000"/>
          </a:bodyPr>
          <a:lstStyle/>
          <a:p>
            <a:r>
              <a:rPr lang="en-US" dirty="0">
                <a:solidFill>
                  <a:schemeClr val="tx1"/>
                </a:solidFill>
                <a:latin typeface="Times New Roman" panose="02020603050405020304" pitchFamily="18" charset="0"/>
                <a:cs typeface="Times New Roman" panose="02020603050405020304" pitchFamily="18" charset="0"/>
              </a:rPr>
              <a:t>Da Nang - 12/2025</a:t>
            </a:r>
            <a:r>
              <a:rPr lang="en-US" sz="2000" dirty="0">
                <a:solidFill>
                  <a:schemeClr val="tx1"/>
                </a:solidFill>
                <a:latin typeface="Times New Roman" panose="02020603050405020304" pitchFamily="18" charset="0"/>
                <a:cs typeface="Times New Roman" panose="02020603050405020304" pitchFamily="18" charset="0"/>
              </a:rPr>
              <a:t> </a:t>
            </a:r>
            <a:br>
              <a:rPr lang="en-US" sz="2000" dirty="0"/>
            </a:br>
            <a:endParaRPr lang="en-US" sz="2000" dirty="0">
              <a:latin typeface="Times New Roman" panose="02020603050405020304" pitchFamily="18" charset="0"/>
              <a:cs typeface="Times New Roman" panose="02020603050405020304" pitchFamily="18" charset="0"/>
            </a:endParaRPr>
          </a:p>
        </p:txBody>
      </p:sp>
      <p:sp>
        <p:nvSpPr>
          <p:cNvPr id="4" name="Footer Placeholder 4"/>
          <p:cNvSpPr txBox="1">
            <a:spLocks/>
          </p:cNvSpPr>
          <p:nvPr/>
        </p:nvSpPr>
        <p:spPr>
          <a:xfrm>
            <a:off x="3427412" y="1538748"/>
            <a:ext cx="5562600" cy="381000"/>
          </a:xfrm>
          <a:prstGeom prst="rect">
            <a:avLst/>
          </a:prstGeom>
        </p:spPr>
        <p:txBody>
          <a:bodyPr vert="horz" lIns="91440" tIns="45720" rIns="91440" bIns="45720" rtlCol="0" anchor="ctr"/>
          <a:lstStyle>
            <a:defPPr>
              <a:defRPr lang="en-US"/>
            </a:defPPr>
            <a:lvl1pPr marL="0" algn="ctr" defTabSz="914400" rtl="0" eaLnBrk="1" latinLnBrk="0" hangingPunct="1">
              <a:defRPr sz="2800" b="1"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a:solidFill>
                  <a:srgbClr val="C00000"/>
                </a:solidFill>
              </a:rPr>
              <a:t>Nhân bản</a:t>
            </a:r>
            <a:r>
              <a:rPr lang="en-US" sz="2000">
                <a:solidFill>
                  <a:schemeClr val="accent1">
                    <a:lumMod val="75000"/>
                  </a:schemeClr>
                </a:solidFill>
              </a:rPr>
              <a:t> – </a:t>
            </a:r>
            <a:r>
              <a:rPr lang="en-US" sz="2000">
                <a:solidFill>
                  <a:srgbClr val="FFC000"/>
                </a:solidFill>
              </a:rPr>
              <a:t>Phụng sự</a:t>
            </a:r>
            <a:r>
              <a:rPr lang="en-US" sz="2000">
                <a:solidFill>
                  <a:schemeClr val="accent1">
                    <a:lumMod val="75000"/>
                  </a:schemeClr>
                </a:solidFill>
              </a:rPr>
              <a:t> – </a:t>
            </a:r>
            <a:r>
              <a:rPr lang="en-US" sz="2000">
                <a:solidFill>
                  <a:srgbClr val="002060"/>
                </a:solidFill>
              </a:rPr>
              <a:t>Khai phóng</a:t>
            </a:r>
            <a:endParaRPr lang="en-US" sz="2000"/>
          </a:p>
        </p:txBody>
      </p:sp>
      <p:sp>
        <p:nvSpPr>
          <p:cNvPr id="10" name="Google Shape;54;p1">
            <a:extLst>
              <a:ext uri="{FF2B5EF4-FFF2-40B4-BE49-F238E27FC236}">
                <a16:creationId xmlns:a16="http://schemas.microsoft.com/office/drawing/2014/main" id="{D123C1C2-6A95-3378-A81B-5FAED785F0C0}"/>
              </a:ext>
            </a:extLst>
          </p:cNvPr>
          <p:cNvSpPr txBox="1">
            <a:spLocks/>
          </p:cNvSpPr>
          <p:nvPr/>
        </p:nvSpPr>
        <p:spPr>
          <a:xfrm>
            <a:off x="977143" y="3149998"/>
            <a:ext cx="10910366" cy="1370883"/>
          </a:xfrm>
          <a:prstGeom prst="rect">
            <a:avLst/>
          </a:prstGeom>
          <a:noFill/>
          <a:ln>
            <a:noFill/>
          </a:ln>
        </p:spPr>
        <p:txBody>
          <a:bodyPr spcFirstLastPara="1" vert="horz" wrap="square" lIns="0" tIns="138425" rIns="0" bIns="0" rtlCol="0" anchor="t" anchorCtr="0">
            <a:spAutoFit/>
          </a:bodyPr>
          <a:lstStyle>
            <a:lvl1pPr algn="ctr" defTabSz="914400" rtl="0" eaLnBrk="1" latinLnBrk="0" hangingPunct="1">
              <a:spcBef>
                <a:spcPct val="0"/>
              </a:spcBef>
              <a:buNone/>
              <a:defRPr sz="5400" b="1" kern="1200">
                <a:solidFill>
                  <a:srgbClr val="3760AA"/>
                </a:solidFill>
                <a:effectLst>
                  <a:outerShdw blurRad="38100" dist="38100" dir="2700000" algn="tl">
                    <a:srgbClr val="000000">
                      <a:alpha val="43137"/>
                    </a:srgbClr>
                  </a:outerShdw>
                </a:effectLst>
                <a:latin typeface="+mj-lt"/>
                <a:ea typeface="+mj-ea"/>
                <a:cs typeface="+mj-cs"/>
              </a:defRPr>
            </a:lvl1pPr>
          </a:lstStyle>
          <a:p>
            <a:r>
              <a:rPr lang="vi-VN" sz="4000" dirty="0"/>
              <a:t>AIoT-Based Weather Forecasting System Using Machine Learning</a:t>
            </a:r>
            <a:endParaRPr lang="en-US" sz="4000" dirty="0"/>
          </a:p>
        </p:txBody>
      </p:sp>
      <p:sp>
        <p:nvSpPr>
          <p:cNvPr id="12" name="Google Shape;57;p1">
            <a:extLst>
              <a:ext uri="{FF2B5EF4-FFF2-40B4-BE49-F238E27FC236}">
                <a16:creationId xmlns:a16="http://schemas.microsoft.com/office/drawing/2014/main" id="{9B826BD3-957C-A33B-CDFD-7977A49CB9E5}"/>
              </a:ext>
            </a:extLst>
          </p:cNvPr>
          <p:cNvSpPr txBox="1"/>
          <p:nvPr/>
        </p:nvSpPr>
        <p:spPr>
          <a:xfrm>
            <a:off x="3583115" y="4687236"/>
            <a:ext cx="5698419" cy="1046410"/>
          </a:xfrm>
          <a:prstGeom prst="rect">
            <a:avLst/>
          </a:prstGeom>
          <a:noFill/>
          <a:ln>
            <a:noFill/>
          </a:ln>
        </p:spPr>
        <p:txBody>
          <a:bodyPr spcFirstLastPara="1" wrap="square" lIns="91425" tIns="91425" rIns="91425" bIns="91425" anchor="t" anchorCtr="0">
            <a:spAutoFit/>
          </a:bodyPr>
          <a:lstStyle/>
          <a:p>
            <a:pPr lvl="0"/>
            <a:r>
              <a:rPr lang="en-GB" sz="2800" b="1" dirty="0">
                <a:latin typeface="Times New Roman" panose="02020603050405020304" pitchFamily="18" charset="0"/>
                <a:ea typeface="Calibri"/>
                <a:cs typeface="Times New Roman" panose="02020603050405020304" pitchFamily="18" charset="0"/>
                <a:sym typeface="Calibri"/>
              </a:rPr>
              <a:t>Instructor: PhD. Vuong Cong Dat</a:t>
            </a:r>
          </a:p>
          <a:p>
            <a:pPr lvl="0"/>
            <a:r>
              <a:rPr lang="en-GB" sz="2800" b="1" dirty="0">
                <a:latin typeface="Times New Roman" panose="02020603050405020304" pitchFamily="18" charset="0"/>
                <a:ea typeface="Calibri"/>
                <a:cs typeface="Times New Roman" panose="02020603050405020304" pitchFamily="18" charset="0"/>
                <a:sym typeface="Calibri"/>
              </a:rPr>
              <a:t>Student    : Thai Van Hoa</a:t>
            </a:r>
          </a:p>
        </p:txBody>
      </p:sp>
      <p:sp>
        <p:nvSpPr>
          <p:cNvPr id="13" name="TextBox 12">
            <a:extLst>
              <a:ext uri="{FF2B5EF4-FFF2-40B4-BE49-F238E27FC236}">
                <a16:creationId xmlns:a16="http://schemas.microsoft.com/office/drawing/2014/main" id="{D0779C17-CAA6-7C38-35C8-008878E4ED9D}"/>
              </a:ext>
            </a:extLst>
          </p:cNvPr>
          <p:cNvSpPr txBox="1"/>
          <p:nvPr/>
        </p:nvSpPr>
        <p:spPr>
          <a:xfrm>
            <a:off x="2424501" y="2416698"/>
            <a:ext cx="8015649" cy="830997"/>
          </a:xfrm>
          <a:prstGeom prst="rect">
            <a:avLst/>
          </a:prstGeom>
          <a:noFill/>
        </p:spPr>
        <p:txBody>
          <a:bodyPr wrap="square" rtlCol="0">
            <a:spAutoFit/>
          </a:bodyPr>
          <a:lstStyle/>
          <a:p>
            <a:pPr algn="ctr"/>
            <a:r>
              <a:rPr lang="en-US" sz="4800" b="1" dirty="0">
                <a:solidFill>
                  <a:srgbClr val="FF0000"/>
                </a:solidFill>
                <a:latin typeface="Times New Roman" panose="02020603050405020304" pitchFamily="18" charset="0"/>
                <a:cs typeface="Times New Roman" panose="02020603050405020304" pitchFamily="18" charset="0"/>
              </a:rPr>
              <a:t>GRADUATION THESIS</a:t>
            </a:r>
          </a:p>
        </p:txBody>
      </p:sp>
      <p:sp>
        <p:nvSpPr>
          <p:cNvPr id="14" name="Title 1">
            <a:extLst>
              <a:ext uri="{FF2B5EF4-FFF2-40B4-BE49-F238E27FC236}">
                <a16:creationId xmlns:a16="http://schemas.microsoft.com/office/drawing/2014/main" id="{1D7BEBE3-FC3E-52F8-9579-CF8DAEB51A1C}"/>
              </a:ext>
            </a:extLst>
          </p:cNvPr>
          <p:cNvSpPr txBox="1">
            <a:spLocks/>
          </p:cNvSpPr>
          <p:nvPr/>
        </p:nvSpPr>
        <p:spPr>
          <a:xfrm>
            <a:off x="753529" y="2029551"/>
            <a:ext cx="10910365" cy="430887"/>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3000" b="1" i="0" u="none" strike="noStrike" cap="none">
                <a:solidFill>
                  <a:srgbClr val="375FAA"/>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r>
              <a:rPr lang="vi-VN" sz="2800" dirty="0">
                <a:latin typeface="+mj-lt"/>
              </a:rPr>
              <a:t>FACULTY OF COMPUTER ENGINEERING AND ELECTRONICS</a:t>
            </a:r>
            <a:endParaRPr lang="en-US" sz="2800" dirty="0">
              <a:latin typeface="+mj-lt"/>
            </a:endParaRPr>
          </a:p>
        </p:txBody>
      </p:sp>
    </p:spTree>
    <p:extLst>
      <p:ext uri="{BB962C8B-B14F-4D97-AF65-F5344CB8AC3E}">
        <p14:creationId xmlns:p14="http://schemas.microsoft.com/office/powerpoint/2010/main" val="30328671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012" y="158678"/>
            <a:ext cx="11658600" cy="334962"/>
          </a:xfrm>
        </p:spPr>
        <p:txBody>
          <a:bodyPr/>
          <a:lstStyle/>
          <a:p>
            <a:pPr algn="ctr"/>
            <a:r>
              <a:rPr lang="en-US" sz="3200" dirty="0">
                <a:solidFill>
                  <a:srgbClr val="C00000"/>
                </a:solidFill>
                <a:effectLst/>
                <a:latin typeface="Times New Roman" panose="02020603050405020304" pitchFamily="18" charset="0"/>
                <a:cs typeface="Times New Roman" panose="02020603050405020304" pitchFamily="18" charset="0"/>
              </a:rPr>
              <a:t>8. RESULTS - FORECASTING EVALUATION</a:t>
            </a:r>
          </a:p>
        </p:txBody>
      </p:sp>
      <p:sp>
        <p:nvSpPr>
          <p:cNvPr id="3" name="Content Placeholder 2"/>
          <p:cNvSpPr>
            <a:spLocks noGrp="1"/>
          </p:cNvSpPr>
          <p:nvPr>
            <p:ph idx="1"/>
          </p:nvPr>
        </p:nvSpPr>
        <p:spPr>
          <a:xfrm>
            <a:off x="455612" y="1066800"/>
            <a:ext cx="5638800" cy="4876800"/>
          </a:xfrm>
        </p:spPr>
        <p:txBody>
          <a:bodyPr>
            <a:normAutofit fontScale="85000" lnSpcReduction="20000"/>
          </a:bodyPr>
          <a:lstStyle/>
          <a:p>
            <a:pPr marL="0" indent="0">
              <a:buNone/>
            </a:pPr>
            <a:r>
              <a:rPr lang="en-US" dirty="0">
                <a:latin typeface="Times New Roman" panose="02020603050405020304" pitchFamily="18" charset="0"/>
                <a:cs typeface="Times New Roman" panose="02020603050405020304" pitchFamily="18" charset="0"/>
              </a:rPr>
              <a:t>Evaluation Metrics:</a:t>
            </a:r>
          </a:p>
          <a:p>
            <a:pPr marL="0" indent="0">
              <a:buNone/>
            </a:pPr>
            <a:r>
              <a:rPr lang="en-US" dirty="0">
                <a:latin typeface="Times New Roman" panose="02020603050405020304" pitchFamily="18" charset="0"/>
                <a:cs typeface="Times New Roman" panose="02020603050405020304" pitchFamily="18" charset="0"/>
              </a:rPr>
              <a:t>- MAE (Mean Absolute Error)</a:t>
            </a:r>
          </a:p>
          <a:p>
            <a:pPr marL="0" indent="0">
              <a:buNone/>
            </a:pPr>
            <a:r>
              <a:rPr lang="en-US" dirty="0">
                <a:latin typeface="Times New Roman" panose="02020603050405020304" pitchFamily="18" charset="0"/>
                <a:cs typeface="Times New Roman" panose="02020603050405020304" pitchFamily="18" charset="0"/>
              </a:rPr>
              <a:t>- RMSE (Root Mean Squared Error)</a:t>
            </a:r>
          </a:p>
          <a:p>
            <a:pPr marL="0" indent="0">
              <a:buNone/>
            </a:pPr>
            <a:r>
              <a:rPr lang="en-US" dirty="0">
                <a:latin typeface="Times New Roman" panose="02020603050405020304" pitchFamily="18" charset="0"/>
                <a:cs typeface="Times New Roman" panose="02020603050405020304" pitchFamily="18" charset="0"/>
              </a:rPr>
              <a:t>- R² (Coefficient of Determination)</a:t>
            </a:r>
          </a:p>
          <a:p>
            <a:pPr marL="0" indent="0">
              <a:buNone/>
            </a:pPr>
            <a:r>
              <a:rPr lang="en-US" dirty="0">
                <a:latin typeface="Times New Roman" panose="02020603050405020304" pitchFamily="18" charset="0"/>
                <a:cs typeface="Times New Roman" panose="02020603050405020304" pitchFamily="18" charset="0"/>
              </a:rPr>
              <a:t>Model Comparison:</a:t>
            </a:r>
          </a:p>
          <a:p>
            <a:pPr marL="0" indent="0">
              <a:buNone/>
            </a:pPr>
            <a:r>
              <a:rPr lang="en-US" dirty="0">
                <a:latin typeface="Times New Roman" panose="02020603050405020304" pitchFamily="18" charset="0"/>
                <a:cs typeface="Times New Roman" panose="02020603050405020304" pitchFamily="18" charset="0"/>
              </a:rPr>
              <a:t>Prophet:</a:t>
            </a:r>
          </a:p>
          <a:p>
            <a:pPr marL="0" indent="0">
              <a:buNone/>
            </a:pPr>
            <a:r>
              <a:rPr lang="en-US" dirty="0">
                <a:latin typeface="Times New Roman" panose="02020603050405020304" pitchFamily="18" charset="0"/>
                <a:cs typeface="Times New Roman" panose="02020603050405020304" pitchFamily="18" charset="0"/>
              </a:rPr>
              <a:t>✓ Captures overall trend &amp; seasonality</a:t>
            </a:r>
          </a:p>
          <a:p>
            <a:pPr marL="0" indent="0">
              <a:buNone/>
            </a:pPr>
            <a:r>
              <a:rPr lang="en-US" dirty="0">
                <a:latin typeface="Times New Roman" panose="02020603050405020304" pitchFamily="18" charset="0"/>
                <a:cs typeface="Times New Roman" panose="02020603050405020304" pitchFamily="18" charset="0"/>
              </a:rPr>
              <a:t>✓ Robust to missing data</a:t>
            </a:r>
          </a:p>
          <a:p>
            <a:pPr marL="0" indent="0">
              <a:buNone/>
            </a:pPr>
            <a:r>
              <a:rPr lang="en-US" dirty="0">
                <a:latin typeface="Times New Roman" panose="02020603050405020304" pitchFamily="18" charset="0"/>
                <a:cs typeface="Times New Roman" panose="02020603050405020304" pitchFamily="18" charset="0"/>
              </a:rPr>
              <a:t>✓ Good for stable weather patterns</a:t>
            </a:r>
          </a:p>
          <a:p>
            <a:pPr marL="0" indent="0">
              <a:buNone/>
            </a:pPr>
            <a:r>
              <a:rPr lang="en-US" dirty="0" err="1">
                <a:latin typeface="Times New Roman" panose="02020603050405020304" pitchFamily="18" charset="0"/>
                <a:cs typeface="Times New Roman" panose="02020603050405020304" pitchFamily="18" charset="0"/>
              </a:rPr>
              <a:t>LightGBM</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Tracks local fluctuations well</a:t>
            </a:r>
          </a:p>
          <a:p>
            <a:pPr marL="0" indent="0">
              <a:buNone/>
            </a:pPr>
            <a:r>
              <a:rPr lang="en-US" dirty="0">
                <a:latin typeface="Times New Roman" panose="02020603050405020304" pitchFamily="18" charset="0"/>
                <a:cs typeface="Times New Roman" panose="02020603050405020304" pitchFamily="18" charset="0"/>
              </a:rPr>
              <a:t>✓ Feature importance analysis</a:t>
            </a:r>
          </a:p>
          <a:p>
            <a:pPr marL="0" indent="0">
              <a:buNone/>
            </a:pPr>
            <a:r>
              <a:rPr lang="en-US" dirty="0">
                <a:latin typeface="Times New Roman" panose="02020603050405020304" pitchFamily="18" charset="0"/>
                <a:cs typeface="Times New Roman" panose="02020603050405020304" pitchFamily="18" charset="0"/>
              </a:rPr>
              <a:t>✓ Better for volatile conditions</a:t>
            </a:r>
          </a:p>
        </p:txBody>
      </p:sp>
      <p:sp>
        <p:nvSpPr>
          <p:cNvPr id="4" name="Slide Number Placeholder 3"/>
          <p:cNvSpPr>
            <a:spLocks noGrp="1"/>
          </p:cNvSpPr>
          <p:nvPr>
            <p:ph type="sldNum" sz="quarter" idx="4294967295"/>
          </p:nvPr>
        </p:nvSpPr>
        <p:spPr>
          <a:xfrm>
            <a:off x="10717759" y="6596558"/>
            <a:ext cx="1274480" cy="292975"/>
          </a:xfrm>
          <a:prstGeom prst="rect">
            <a:avLst/>
          </a:prstGeom>
        </p:spPr>
        <p:txBody>
          <a:bodyPr/>
          <a:lstStyle/>
          <a:p>
            <a:fld id="{4B6C3C4F-9159-40C9-88DB-2047BE0C5C26}" type="slidenum">
              <a:rPr lang="en-US" smtClean="0"/>
              <a:t>10</a:t>
            </a:fld>
            <a:endParaRPr lang="en-US"/>
          </a:p>
        </p:txBody>
      </p:sp>
      <p:pic>
        <p:nvPicPr>
          <p:cNvPr id="6" name="Picture 5">
            <a:extLst>
              <a:ext uri="{FF2B5EF4-FFF2-40B4-BE49-F238E27FC236}">
                <a16:creationId xmlns:a16="http://schemas.microsoft.com/office/drawing/2014/main" id="{0626B5CB-904C-3928-A264-6053D876D9E9}"/>
              </a:ext>
            </a:extLst>
          </p:cNvPr>
          <p:cNvPicPr>
            <a:picLocks noChangeAspect="1"/>
          </p:cNvPicPr>
          <p:nvPr/>
        </p:nvPicPr>
        <p:blipFill>
          <a:blip r:embed="rId3"/>
          <a:stretch>
            <a:fillRect/>
          </a:stretch>
        </p:blipFill>
        <p:spPr>
          <a:xfrm>
            <a:off x="5668588" y="1113068"/>
            <a:ext cx="6536578" cy="4864061"/>
          </a:xfrm>
          <a:prstGeom prst="rect">
            <a:avLst/>
          </a:prstGeom>
        </p:spPr>
      </p:pic>
    </p:spTree>
    <p:extLst>
      <p:ext uri="{BB962C8B-B14F-4D97-AF65-F5344CB8AC3E}">
        <p14:creationId xmlns:p14="http://schemas.microsoft.com/office/powerpoint/2010/main" val="29753156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A9B61C-CF0F-73B3-AC7E-F7AB3B076F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B64DC6-DD2D-B695-0F96-60F0B3B55FC5}"/>
              </a:ext>
            </a:extLst>
          </p:cNvPr>
          <p:cNvSpPr>
            <a:spLocks noGrp="1"/>
          </p:cNvSpPr>
          <p:nvPr>
            <p:ph type="title"/>
          </p:nvPr>
        </p:nvSpPr>
        <p:spPr>
          <a:xfrm>
            <a:off x="227012" y="158678"/>
            <a:ext cx="11658600" cy="334962"/>
          </a:xfrm>
        </p:spPr>
        <p:txBody>
          <a:bodyPr/>
          <a:lstStyle/>
          <a:p>
            <a:pPr algn="ctr"/>
            <a:r>
              <a:rPr lang="en-US" sz="3200" dirty="0">
                <a:solidFill>
                  <a:srgbClr val="C00000"/>
                </a:solidFill>
                <a:effectLst/>
                <a:latin typeface="Times New Roman" panose="02020603050405020304" pitchFamily="18" charset="0"/>
                <a:cs typeface="Times New Roman" panose="02020603050405020304" pitchFamily="18" charset="0"/>
              </a:rPr>
              <a:t>9. Conclusions</a:t>
            </a:r>
          </a:p>
        </p:txBody>
      </p:sp>
      <p:sp>
        <p:nvSpPr>
          <p:cNvPr id="3" name="Content Placeholder 2">
            <a:extLst>
              <a:ext uri="{FF2B5EF4-FFF2-40B4-BE49-F238E27FC236}">
                <a16:creationId xmlns:a16="http://schemas.microsoft.com/office/drawing/2014/main" id="{DCAF2D9E-2C93-40FF-BE8A-51774FA77149}"/>
              </a:ext>
            </a:extLst>
          </p:cNvPr>
          <p:cNvSpPr>
            <a:spLocks noGrp="1"/>
          </p:cNvSpPr>
          <p:nvPr>
            <p:ph idx="1"/>
          </p:nvPr>
        </p:nvSpPr>
        <p:spPr>
          <a:xfrm>
            <a:off x="234388" y="685800"/>
            <a:ext cx="6774423" cy="4724400"/>
          </a:xfrm>
        </p:spPr>
        <p:txBody>
          <a:bodyPr>
            <a:noAutofit/>
          </a:bodyPr>
          <a:lstStyle/>
          <a:p>
            <a:pPr marL="0" indent="0">
              <a:buNone/>
            </a:pPr>
            <a:r>
              <a:rPr lang="en-US" sz="2000" dirty="0">
                <a:latin typeface="Times New Roman" panose="02020603050405020304" pitchFamily="18" charset="0"/>
                <a:cs typeface="Times New Roman" panose="02020603050405020304" pitchFamily="18" charset="0"/>
              </a:rPr>
              <a:t>Key Achievements:</a:t>
            </a:r>
          </a:p>
          <a:p>
            <a:pPr marL="0" indent="0">
              <a:buNone/>
            </a:pPr>
            <a:r>
              <a:rPr lang="en-US" sz="2000" dirty="0">
                <a:latin typeface="Times New Roman" panose="02020603050405020304" pitchFamily="18" charset="0"/>
                <a:cs typeface="Times New Roman" panose="02020603050405020304" pitchFamily="18" charset="0"/>
              </a:rPr>
              <a:t>✓ Successfully developed end-to-end </a:t>
            </a:r>
            <a:r>
              <a:rPr lang="en-US" sz="2000" dirty="0" err="1">
                <a:latin typeface="Times New Roman" panose="02020603050405020304" pitchFamily="18" charset="0"/>
                <a:cs typeface="Times New Roman" panose="02020603050405020304" pitchFamily="18" charset="0"/>
              </a:rPr>
              <a:t>AIoT</a:t>
            </a:r>
            <a:r>
              <a:rPr lang="en-US" sz="2000" dirty="0">
                <a:latin typeface="Times New Roman" panose="02020603050405020304" pitchFamily="18" charset="0"/>
                <a:cs typeface="Times New Roman" panose="02020603050405020304" pitchFamily="18" charset="0"/>
              </a:rPr>
              <a:t> system</a:t>
            </a:r>
          </a:p>
          <a:p>
            <a:pPr marL="0" indent="0">
              <a:buNone/>
            </a:pPr>
            <a:r>
              <a:rPr lang="en-US" sz="2000" dirty="0">
                <a:latin typeface="Times New Roman" panose="02020603050405020304" pitchFamily="18" charset="0"/>
                <a:cs typeface="Times New Roman" panose="02020603050405020304" pitchFamily="18" charset="0"/>
              </a:rPr>
              <a:t>✓ Integrated: IoT sensing + LoRa + Edge computing + ML</a:t>
            </a:r>
          </a:p>
          <a:p>
            <a:pPr marL="0" indent="0">
              <a:buNone/>
            </a:pPr>
            <a:r>
              <a:rPr lang="en-US" sz="2000" dirty="0">
                <a:latin typeface="Times New Roman" panose="02020603050405020304" pitchFamily="18" charset="0"/>
                <a:cs typeface="Times New Roman" panose="02020603050405020304" pitchFamily="18" charset="0"/>
              </a:rPr>
              <a:t>✓ Operational weather monitoring network (&gt;95% uptime)</a:t>
            </a:r>
          </a:p>
          <a:p>
            <a:pPr marL="0" indent="0">
              <a:buNone/>
            </a:pPr>
            <a:r>
              <a:rPr lang="en-US" sz="2000" dirty="0">
                <a:latin typeface="Times New Roman" panose="02020603050405020304" pitchFamily="18" charset="0"/>
                <a:cs typeface="Times New Roman" panose="02020603050405020304" pitchFamily="18" charset="0"/>
              </a:rPr>
              <a:t>✓ Functional forecasting: 24-hour &amp; 7-day horizons</a:t>
            </a:r>
          </a:p>
          <a:p>
            <a:pPr marL="0" indent="0">
              <a:buNone/>
            </a:pPr>
            <a:r>
              <a:rPr lang="en-US" sz="2000" dirty="0">
                <a:latin typeface="Times New Roman" panose="02020603050405020304" pitchFamily="18" charset="0"/>
                <a:cs typeface="Times New Roman" panose="02020603050405020304" pitchFamily="18" charset="0"/>
              </a:rPr>
              <a:t>✓ User-friendly dashboard with comprehensive features</a:t>
            </a:r>
          </a:p>
          <a:p>
            <a:pPr marL="0" indent="0">
              <a:buNone/>
            </a:pPr>
            <a:r>
              <a:rPr lang="en-US" sz="2000" dirty="0">
                <a:latin typeface="Times New Roman" panose="02020603050405020304" pitchFamily="18" charset="0"/>
                <a:cs typeface="Times New Roman" panose="02020603050405020304" pitchFamily="18" charset="0"/>
              </a:rPr>
              <a:t>Practical Value:</a:t>
            </a:r>
          </a:p>
          <a:p>
            <a:pPr marL="0" indent="0">
              <a:buNone/>
            </a:pPr>
            <a:r>
              <a:rPr lang="en-US" sz="2000" dirty="0">
                <a:latin typeface="Times New Roman" panose="02020603050405020304" pitchFamily="18" charset="0"/>
                <a:cs typeface="Times New Roman" panose="02020603050405020304" pitchFamily="18" charset="0"/>
              </a:rPr>
              <a:t>- Localized environmental monitoring for specific sites</a:t>
            </a:r>
          </a:p>
          <a:p>
            <a:pPr marL="0" indent="0">
              <a:buNone/>
            </a:pPr>
            <a:r>
              <a:rPr lang="en-US" sz="2000" dirty="0">
                <a:latin typeface="Times New Roman" panose="02020603050405020304" pitchFamily="18" charset="0"/>
                <a:cs typeface="Times New Roman" panose="02020603050405020304" pitchFamily="18" charset="0"/>
              </a:rPr>
              <a:t>- Early weather awareness for proactive planning</a:t>
            </a:r>
          </a:p>
          <a:p>
            <a:pPr marL="0" indent="0">
              <a:buNone/>
            </a:pPr>
            <a:r>
              <a:rPr lang="en-US" sz="2000" dirty="0">
                <a:latin typeface="Times New Roman" panose="02020603050405020304" pitchFamily="18" charset="0"/>
                <a:cs typeface="Times New Roman" panose="02020603050405020304" pitchFamily="18" charset="0"/>
              </a:rPr>
              <a:t>- Scalable solution for schools, parks, communities</a:t>
            </a:r>
          </a:p>
          <a:p>
            <a:pPr marL="0" indent="0">
              <a:buNone/>
            </a:pPr>
            <a:r>
              <a:rPr lang="en-US" sz="2000" dirty="0">
                <a:latin typeface="Times New Roman" panose="02020603050405020304" pitchFamily="18" charset="0"/>
                <a:cs typeface="Times New Roman" panose="02020603050405020304" pitchFamily="18" charset="0"/>
              </a:rPr>
              <a:t>- Cost-effective open-source implementation</a:t>
            </a:r>
          </a:p>
          <a:p>
            <a:pPr marL="0" indent="0">
              <a:buNone/>
            </a:pPr>
            <a:r>
              <a:rPr lang="en-US" sz="2000" dirty="0">
                <a:latin typeface="Times New Roman" panose="02020603050405020304" pitchFamily="18" charset="0"/>
                <a:cs typeface="Times New Roman" panose="02020603050405020304" pitchFamily="18" charset="0"/>
              </a:rPr>
              <a:t>- Reduced cloud dependency via edge computing</a:t>
            </a:r>
          </a:p>
          <a:p>
            <a:pPr marL="0" indent="0">
              <a:buNone/>
            </a:pPr>
            <a:r>
              <a:rPr lang="en-US" sz="2000" dirty="0">
                <a:latin typeface="Times New Roman" panose="02020603050405020304" pitchFamily="18" charset="0"/>
                <a:cs typeface="Times New Roman" panose="02020603050405020304" pitchFamily="18" charset="0"/>
              </a:rPr>
              <a:t> </a:t>
            </a:r>
          </a:p>
          <a:p>
            <a:pPr marL="0" indent="0">
              <a:buNone/>
            </a:pPr>
            <a:r>
              <a:rPr lang="en-US" sz="2000" dirty="0">
                <a:latin typeface="Times New Roman" panose="02020603050405020304" pitchFamily="18" charset="0"/>
                <a:cs typeface="Times New Roman" panose="02020603050405020304" pitchFamily="18" charset="0"/>
              </a:rPr>
              <a:t> </a:t>
            </a:r>
          </a:p>
        </p:txBody>
      </p:sp>
      <p:sp>
        <p:nvSpPr>
          <p:cNvPr id="4" name="Slide Number Placeholder 3">
            <a:extLst>
              <a:ext uri="{FF2B5EF4-FFF2-40B4-BE49-F238E27FC236}">
                <a16:creationId xmlns:a16="http://schemas.microsoft.com/office/drawing/2014/main" id="{9C26D87F-76FC-815E-B023-B1AA14B2481D}"/>
              </a:ext>
            </a:extLst>
          </p:cNvPr>
          <p:cNvSpPr>
            <a:spLocks noGrp="1"/>
          </p:cNvSpPr>
          <p:nvPr>
            <p:ph type="sldNum" sz="quarter" idx="4294967295"/>
          </p:nvPr>
        </p:nvSpPr>
        <p:spPr>
          <a:xfrm>
            <a:off x="10717759" y="6596558"/>
            <a:ext cx="1274480" cy="292975"/>
          </a:xfrm>
          <a:prstGeom prst="rect">
            <a:avLst/>
          </a:prstGeom>
        </p:spPr>
        <p:txBody>
          <a:bodyPr/>
          <a:lstStyle/>
          <a:p>
            <a:fld id="{4B6C3C4F-9159-40C9-88DB-2047BE0C5C26}" type="slidenum">
              <a:rPr lang="en-US" smtClean="0"/>
              <a:t>11</a:t>
            </a:fld>
            <a:endParaRPr lang="en-US"/>
          </a:p>
        </p:txBody>
      </p:sp>
      <p:pic>
        <p:nvPicPr>
          <p:cNvPr id="7" name="Picture 6">
            <a:extLst>
              <a:ext uri="{FF2B5EF4-FFF2-40B4-BE49-F238E27FC236}">
                <a16:creationId xmlns:a16="http://schemas.microsoft.com/office/drawing/2014/main" id="{4C6321C3-1C14-156D-BB13-F741DF189903}"/>
              </a:ext>
            </a:extLst>
          </p:cNvPr>
          <p:cNvPicPr>
            <a:picLocks noChangeAspect="1"/>
          </p:cNvPicPr>
          <p:nvPr/>
        </p:nvPicPr>
        <p:blipFill>
          <a:blip r:embed="rId3"/>
          <a:stretch>
            <a:fillRect/>
          </a:stretch>
        </p:blipFill>
        <p:spPr>
          <a:xfrm>
            <a:off x="6970772" y="882531"/>
            <a:ext cx="4913252" cy="5289669"/>
          </a:xfrm>
          <a:prstGeom prst="rect">
            <a:avLst/>
          </a:prstGeom>
        </p:spPr>
      </p:pic>
    </p:spTree>
    <p:extLst>
      <p:ext uri="{BB962C8B-B14F-4D97-AF65-F5344CB8AC3E}">
        <p14:creationId xmlns:p14="http://schemas.microsoft.com/office/powerpoint/2010/main" val="34039737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20A7A832-6730-4971-A5D3-FA5C81A3095C}" type="slidenum">
              <a:rPr lang="en-US" smtClean="0"/>
              <a:t>12</a:t>
            </a:fld>
            <a:endParaRPr lang="en-US"/>
          </a:p>
        </p:txBody>
      </p:sp>
      <p:sp>
        <p:nvSpPr>
          <p:cNvPr id="4" name="Title 3"/>
          <p:cNvSpPr>
            <a:spLocks noGrp="1"/>
          </p:cNvSpPr>
          <p:nvPr>
            <p:ph type="title"/>
          </p:nvPr>
        </p:nvSpPr>
        <p:spPr>
          <a:xfrm>
            <a:off x="2741612" y="2209800"/>
            <a:ext cx="6629400" cy="1752600"/>
          </a:xfrm>
        </p:spPr>
        <p:txBody>
          <a:bodyPr/>
          <a:lstStyle/>
          <a:p>
            <a:r>
              <a:rPr lang="en-US" sz="8000" dirty="0">
                <a:latin typeface="Times New Roman" panose="02020603050405020304" pitchFamily="18" charset="0"/>
                <a:cs typeface="Times New Roman" panose="02020603050405020304" pitchFamily="18" charset="0"/>
              </a:rPr>
              <a:t>Thank You!</a:t>
            </a:r>
          </a:p>
        </p:txBody>
      </p:sp>
      <p:sp>
        <p:nvSpPr>
          <p:cNvPr id="7" name="Footer Placeholder 4"/>
          <p:cNvSpPr txBox="1">
            <a:spLocks/>
          </p:cNvSpPr>
          <p:nvPr/>
        </p:nvSpPr>
        <p:spPr>
          <a:xfrm>
            <a:off x="3427412" y="838200"/>
            <a:ext cx="5562600" cy="381000"/>
          </a:xfrm>
          <a:prstGeom prst="rect">
            <a:avLst/>
          </a:prstGeom>
        </p:spPr>
        <p:txBody>
          <a:bodyPr vert="horz" lIns="91440" tIns="45720" rIns="91440" bIns="45720" rtlCol="0" anchor="ctr"/>
          <a:lstStyle>
            <a:defPPr>
              <a:defRPr lang="en-US"/>
            </a:defPPr>
            <a:lvl1pPr marL="0" algn="ctr" defTabSz="914400" rtl="0" eaLnBrk="1" latinLnBrk="0" hangingPunct="1">
              <a:defRPr sz="2800" b="1"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a:solidFill>
                  <a:srgbClr val="C00000"/>
                </a:solidFill>
              </a:rPr>
              <a:t>Nhân bản</a:t>
            </a:r>
            <a:r>
              <a:rPr lang="en-US" sz="2000">
                <a:solidFill>
                  <a:schemeClr val="accent1">
                    <a:lumMod val="75000"/>
                  </a:schemeClr>
                </a:solidFill>
              </a:rPr>
              <a:t> – </a:t>
            </a:r>
            <a:r>
              <a:rPr lang="en-US" sz="2000">
                <a:solidFill>
                  <a:srgbClr val="FFC000"/>
                </a:solidFill>
              </a:rPr>
              <a:t>Phụng sự</a:t>
            </a:r>
            <a:r>
              <a:rPr lang="en-US" sz="2000">
                <a:solidFill>
                  <a:schemeClr val="accent1">
                    <a:lumMod val="75000"/>
                  </a:schemeClr>
                </a:solidFill>
              </a:rPr>
              <a:t> – </a:t>
            </a:r>
            <a:r>
              <a:rPr lang="en-US" sz="2000">
                <a:solidFill>
                  <a:srgbClr val="002060"/>
                </a:solidFill>
              </a:rPr>
              <a:t>Khai phóng</a:t>
            </a:r>
            <a:endParaRPr lang="en-US" sz="2000"/>
          </a:p>
        </p:txBody>
      </p:sp>
    </p:spTree>
    <p:extLst>
      <p:ext uri="{BB962C8B-B14F-4D97-AF65-F5344CB8AC3E}">
        <p14:creationId xmlns:p14="http://schemas.microsoft.com/office/powerpoint/2010/main" val="42700776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012" y="158678"/>
            <a:ext cx="11658600" cy="334962"/>
          </a:xfrm>
        </p:spPr>
        <p:txBody>
          <a:bodyPr/>
          <a:lstStyle/>
          <a:p>
            <a:pPr algn="ctr"/>
            <a:r>
              <a:rPr lang="en-US" sz="3200" dirty="0">
                <a:solidFill>
                  <a:srgbClr val="C00000"/>
                </a:solidFill>
                <a:effectLst/>
                <a:latin typeface="Times New Roman" panose="02020603050405020304" pitchFamily="18" charset="0"/>
                <a:cs typeface="Times New Roman" panose="02020603050405020304" pitchFamily="18" charset="0"/>
              </a:rPr>
              <a:t>1. </a:t>
            </a:r>
            <a:r>
              <a:rPr lang="vi-VN" sz="3200" dirty="0">
                <a:solidFill>
                  <a:srgbClr val="C00000"/>
                </a:solidFill>
                <a:effectLst/>
                <a:latin typeface="Times New Roman" panose="02020603050405020304" pitchFamily="18" charset="0"/>
                <a:cs typeface="Times New Roman" panose="02020603050405020304" pitchFamily="18" charset="0"/>
              </a:rPr>
              <a:t>Overview</a:t>
            </a:r>
            <a:r>
              <a:rPr lang="en-US" sz="3200" dirty="0">
                <a:solidFill>
                  <a:srgbClr val="C00000"/>
                </a:solidFill>
                <a:effectLst/>
                <a:latin typeface="Times New Roman" panose="02020603050405020304" pitchFamily="18" charset="0"/>
                <a:cs typeface="Times New Roman" panose="02020603050405020304" pitchFamily="18" charset="0"/>
              </a:rPr>
              <a:t> : PROJECT MOTIVATION</a:t>
            </a:r>
            <a:endParaRPr lang="vi-VN" sz="3200" dirty="0">
              <a:solidFill>
                <a:srgbClr val="C00000"/>
              </a:solidFill>
              <a:effectLst/>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220943" y="1066800"/>
            <a:ext cx="7168870" cy="5410200"/>
          </a:xfrm>
        </p:spPr>
        <p:txBody>
          <a:bodyPr>
            <a:normAutofit/>
          </a:bodyPr>
          <a:lstStyle/>
          <a:p>
            <a:r>
              <a:rPr lang="en-US" dirty="0">
                <a:latin typeface="Times New Roman" panose="02020603050405020304" pitchFamily="18" charset="0"/>
                <a:cs typeface="Times New Roman" panose="02020603050405020304" pitchFamily="18" charset="0"/>
              </a:rPr>
              <a:t>Why this project?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Climate change → unpredictable weather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Urbanization → varied microclimates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Need for localized monitoring (schools, parks)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Gap: Generic forecasts vs. site-specific conditions</a:t>
            </a:r>
          </a:p>
          <a:p>
            <a:r>
              <a:rPr lang="en-US" dirty="0">
                <a:latin typeface="Times New Roman" panose="02020603050405020304" pitchFamily="18" charset="0"/>
                <a:cs typeface="Times New Roman" panose="02020603050405020304" pitchFamily="18" charset="0"/>
              </a:rPr>
              <a:t> Solution Approach: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IoT sensors for real-time data collection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Long-range LoRa communication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Machine Learning for forecasting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Integrated </a:t>
            </a:r>
            <a:r>
              <a:rPr lang="en-US" dirty="0" err="1">
                <a:latin typeface="Times New Roman" panose="02020603050405020304" pitchFamily="18" charset="0"/>
                <a:cs typeface="Times New Roman" panose="02020603050405020304" pitchFamily="18" charset="0"/>
              </a:rPr>
              <a:t>AIoT</a:t>
            </a:r>
            <a:r>
              <a:rPr lang="en-US" dirty="0">
                <a:latin typeface="Times New Roman" panose="02020603050405020304" pitchFamily="18" charset="0"/>
                <a:cs typeface="Times New Roman" panose="02020603050405020304" pitchFamily="18" charset="0"/>
              </a:rPr>
              <a:t> platform</a:t>
            </a:r>
          </a:p>
        </p:txBody>
      </p:sp>
      <p:sp>
        <p:nvSpPr>
          <p:cNvPr id="4" name="Slide Number Placeholder 3"/>
          <p:cNvSpPr>
            <a:spLocks noGrp="1"/>
          </p:cNvSpPr>
          <p:nvPr>
            <p:ph type="sldNum" sz="quarter" idx="4294967295"/>
          </p:nvPr>
        </p:nvSpPr>
        <p:spPr>
          <a:xfrm>
            <a:off x="10717759" y="6596558"/>
            <a:ext cx="1274480" cy="292975"/>
          </a:xfrm>
          <a:prstGeom prst="rect">
            <a:avLst/>
          </a:prstGeom>
        </p:spPr>
        <p:txBody>
          <a:bodyPr/>
          <a:lstStyle/>
          <a:p>
            <a:fld id="{4B6C3C4F-9159-40C9-88DB-2047BE0C5C26}" type="slidenum">
              <a:rPr lang="en-US" smtClean="0"/>
              <a:t>2</a:t>
            </a:fld>
            <a:endParaRPr lang="en-US"/>
          </a:p>
        </p:txBody>
      </p:sp>
      <p:sp>
        <p:nvSpPr>
          <p:cNvPr id="7" name="AutoShape 2" descr="Đã tạo hình ảnh">
            <a:extLst>
              <a:ext uri="{FF2B5EF4-FFF2-40B4-BE49-F238E27FC236}">
                <a16:creationId xmlns:a16="http://schemas.microsoft.com/office/drawing/2014/main" id="{E7915A39-8F2C-5CC3-FF67-91B5CE63A964}"/>
              </a:ext>
            </a:extLst>
          </p:cNvPr>
          <p:cNvSpPr>
            <a:spLocks noChangeAspect="1" noChangeArrowheads="1"/>
          </p:cNvSpPr>
          <p:nvPr/>
        </p:nvSpPr>
        <p:spPr bwMode="auto">
          <a:xfrm>
            <a:off x="5942012" y="3276599"/>
            <a:ext cx="4114799" cy="411479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9" name="Picture 8">
            <a:extLst>
              <a:ext uri="{FF2B5EF4-FFF2-40B4-BE49-F238E27FC236}">
                <a16:creationId xmlns:a16="http://schemas.microsoft.com/office/drawing/2014/main" id="{CCFC27FB-1EA1-A5E7-F21D-0AFBD5E8B492}"/>
              </a:ext>
            </a:extLst>
          </p:cNvPr>
          <p:cNvPicPr>
            <a:picLocks noChangeAspect="1"/>
          </p:cNvPicPr>
          <p:nvPr/>
        </p:nvPicPr>
        <p:blipFill>
          <a:blip r:embed="rId3"/>
          <a:stretch>
            <a:fillRect/>
          </a:stretch>
        </p:blipFill>
        <p:spPr>
          <a:xfrm>
            <a:off x="6912868" y="2181003"/>
            <a:ext cx="4972744" cy="3181794"/>
          </a:xfrm>
          <a:prstGeom prst="rect">
            <a:avLst/>
          </a:prstGeom>
        </p:spPr>
      </p:pic>
    </p:spTree>
    <p:extLst>
      <p:ext uri="{BB962C8B-B14F-4D97-AF65-F5344CB8AC3E}">
        <p14:creationId xmlns:p14="http://schemas.microsoft.com/office/powerpoint/2010/main" val="3352439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1064E7-C311-00EC-6327-CD032D2B128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294A1B-98C7-8624-523B-794B62F4E53A}"/>
              </a:ext>
            </a:extLst>
          </p:cNvPr>
          <p:cNvSpPr>
            <a:spLocks noGrp="1"/>
          </p:cNvSpPr>
          <p:nvPr>
            <p:ph type="title"/>
          </p:nvPr>
        </p:nvSpPr>
        <p:spPr>
          <a:xfrm>
            <a:off x="227012" y="158678"/>
            <a:ext cx="11658600" cy="334962"/>
          </a:xfrm>
        </p:spPr>
        <p:txBody>
          <a:bodyPr/>
          <a:lstStyle/>
          <a:p>
            <a:pPr algn="ctr"/>
            <a:r>
              <a:rPr lang="en-US" sz="3200" dirty="0">
                <a:solidFill>
                  <a:srgbClr val="C00000"/>
                </a:solidFill>
                <a:effectLst/>
                <a:latin typeface="Times New Roman" panose="02020603050405020304" pitchFamily="18" charset="0"/>
                <a:cs typeface="Times New Roman" panose="02020603050405020304" pitchFamily="18" charset="0"/>
              </a:rPr>
              <a:t>2. </a:t>
            </a:r>
            <a:r>
              <a:rPr lang="vi-VN" sz="3200" dirty="0">
                <a:solidFill>
                  <a:srgbClr val="C00000"/>
                </a:solidFill>
                <a:effectLst/>
                <a:latin typeface="Times New Roman" panose="02020603050405020304" pitchFamily="18" charset="0"/>
                <a:cs typeface="Times New Roman" panose="02020603050405020304" pitchFamily="18" charset="0"/>
              </a:rPr>
              <a:t>Overview</a:t>
            </a:r>
            <a:r>
              <a:rPr lang="en-US" sz="3200" dirty="0">
                <a:solidFill>
                  <a:srgbClr val="C00000"/>
                </a:solidFill>
                <a:effectLst/>
                <a:latin typeface="Times New Roman" panose="02020603050405020304" pitchFamily="18" charset="0"/>
                <a:cs typeface="Times New Roman" panose="02020603050405020304" pitchFamily="18" charset="0"/>
              </a:rPr>
              <a:t> : PROJECT MOTIVATION</a:t>
            </a:r>
            <a:endParaRPr lang="vi-VN" sz="3200" dirty="0">
              <a:solidFill>
                <a:srgbClr val="C00000"/>
              </a:solidFill>
              <a:effectLst/>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308A76B3-3B6A-8F63-7FB4-8B5553E1E90E}"/>
              </a:ext>
            </a:extLst>
          </p:cNvPr>
          <p:cNvSpPr>
            <a:spLocks noGrp="1"/>
          </p:cNvSpPr>
          <p:nvPr>
            <p:ph type="sldNum" sz="quarter" idx="4294967295"/>
          </p:nvPr>
        </p:nvSpPr>
        <p:spPr>
          <a:xfrm>
            <a:off x="10717759" y="6596558"/>
            <a:ext cx="1274480" cy="292975"/>
          </a:xfrm>
          <a:prstGeom prst="rect">
            <a:avLst/>
          </a:prstGeom>
        </p:spPr>
        <p:txBody>
          <a:bodyPr/>
          <a:lstStyle/>
          <a:p>
            <a:fld id="{4B6C3C4F-9159-40C9-88DB-2047BE0C5C26}" type="slidenum">
              <a:rPr lang="en-US" smtClean="0"/>
              <a:t>3</a:t>
            </a:fld>
            <a:endParaRPr lang="en-US"/>
          </a:p>
        </p:txBody>
      </p:sp>
      <p:pic>
        <p:nvPicPr>
          <p:cNvPr id="6" name="Content Placeholder 5">
            <a:extLst>
              <a:ext uri="{FF2B5EF4-FFF2-40B4-BE49-F238E27FC236}">
                <a16:creationId xmlns:a16="http://schemas.microsoft.com/office/drawing/2014/main" id="{952DBF4D-F8BD-9BE4-7698-26AA7217C595}"/>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322708" y="838200"/>
            <a:ext cx="11543408" cy="5451056"/>
          </a:xfrm>
          <a:prstGeom prst="rect">
            <a:avLst/>
          </a:prstGeom>
          <a:noFill/>
          <a:ln>
            <a:noFill/>
          </a:ln>
        </p:spPr>
      </p:pic>
    </p:spTree>
    <p:extLst>
      <p:ext uri="{BB962C8B-B14F-4D97-AF65-F5344CB8AC3E}">
        <p14:creationId xmlns:p14="http://schemas.microsoft.com/office/powerpoint/2010/main" val="4459800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012" y="158678"/>
            <a:ext cx="11658600" cy="334962"/>
          </a:xfrm>
        </p:spPr>
        <p:txBody>
          <a:bodyPr/>
          <a:lstStyle/>
          <a:p>
            <a:pPr algn="ctr"/>
            <a:r>
              <a:rPr lang="en-US" sz="3200" dirty="0">
                <a:solidFill>
                  <a:srgbClr val="C00000"/>
                </a:solidFill>
                <a:effectLst/>
                <a:latin typeface="Times New Roman" panose="02020603050405020304" pitchFamily="18" charset="0"/>
                <a:cs typeface="Times New Roman" panose="02020603050405020304" pitchFamily="18" charset="0"/>
              </a:rPr>
              <a:t>3. Project Goals</a:t>
            </a:r>
          </a:p>
        </p:txBody>
      </p:sp>
      <p:sp>
        <p:nvSpPr>
          <p:cNvPr id="3" name="Content Placeholder 2"/>
          <p:cNvSpPr>
            <a:spLocks noGrp="1"/>
          </p:cNvSpPr>
          <p:nvPr>
            <p:ph idx="1"/>
          </p:nvPr>
        </p:nvSpPr>
        <p:spPr>
          <a:xfrm>
            <a:off x="243353" y="957715"/>
            <a:ext cx="6226418" cy="4385250"/>
          </a:xfrm>
        </p:spPr>
        <p:txBody>
          <a:bodyPr>
            <a:normAutofit fontScale="77500" lnSpcReduction="20000"/>
          </a:bodyPr>
          <a:lstStyle/>
          <a:p>
            <a:r>
              <a:rPr lang="en-US" dirty="0">
                <a:latin typeface="Times New Roman" panose="02020603050405020304" pitchFamily="18" charset="0"/>
                <a:cs typeface="Times New Roman" panose="02020603050405020304" pitchFamily="18" charset="0"/>
              </a:rPr>
              <a:t>System Objectives:</a:t>
            </a:r>
          </a:p>
          <a:p>
            <a:pPr marL="0" indent="0">
              <a:buNone/>
            </a:pPr>
            <a:r>
              <a:rPr lang="en-US" dirty="0">
                <a:latin typeface="Times New Roman" panose="02020603050405020304" pitchFamily="18" charset="0"/>
                <a:cs typeface="Times New Roman" panose="02020603050405020304" pitchFamily="18" charset="0"/>
              </a:rPr>
              <a:t>✓ Build ESP32-based sensor nodes measuring:</a:t>
            </a:r>
          </a:p>
          <a:p>
            <a:pPr marL="0" indent="0">
              <a:buNone/>
            </a:pPr>
            <a:r>
              <a:rPr lang="en-US" dirty="0">
                <a:latin typeface="Times New Roman" panose="02020603050405020304" pitchFamily="18" charset="0"/>
                <a:cs typeface="Times New Roman" panose="02020603050405020304" pitchFamily="18" charset="0"/>
              </a:rPr>
              <a:t>  - Temperature, Humidity, Pressure</a:t>
            </a:r>
          </a:p>
          <a:p>
            <a:pPr marL="0" indent="0">
              <a:buNone/>
            </a:pPr>
            <a:r>
              <a:rPr lang="en-US" dirty="0">
                <a:latin typeface="Times New Roman" panose="02020603050405020304" pitchFamily="18" charset="0"/>
                <a:cs typeface="Times New Roman" panose="02020603050405020304" pitchFamily="18" charset="0"/>
              </a:rPr>
              <a:t>  - CO₂, Dust/PM2.5, Air Quality</a:t>
            </a:r>
          </a:p>
          <a:p>
            <a:pPr marL="0" indent="0">
              <a:buNone/>
            </a:pPr>
            <a:r>
              <a:rPr lang="en-US" dirty="0">
                <a:latin typeface="Times New Roman" panose="02020603050405020304" pitchFamily="18" charset="0"/>
                <a:cs typeface="Times New Roman" panose="02020603050405020304" pitchFamily="18" charset="0"/>
              </a:rPr>
              <a:t>✓ Integrate Weather API data (wind, rainfall, UV)</a:t>
            </a:r>
          </a:p>
          <a:p>
            <a:pPr marL="0" indent="0">
              <a:buNone/>
            </a:pPr>
            <a:r>
              <a:rPr lang="en-US" dirty="0">
                <a:latin typeface="Times New Roman" panose="02020603050405020304" pitchFamily="18" charset="0"/>
                <a:cs typeface="Times New Roman" panose="02020603050405020304" pitchFamily="18" charset="0"/>
              </a:rPr>
              <a:t>✓ Deploy Raspberry Pi gateway with Node-RED</a:t>
            </a:r>
          </a:p>
          <a:p>
            <a:pPr marL="0" indent="0">
              <a:buNone/>
            </a:pPr>
            <a:r>
              <a:rPr lang="en-US" dirty="0">
                <a:latin typeface="Times New Roman" panose="02020603050405020304" pitchFamily="18" charset="0"/>
                <a:cs typeface="Times New Roman" panose="02020603050405020304" pitchFamily="18" charset="0"/>
              </a:rPr>
              <a:t>✓ Store data in MySQL database</a:t>
            </a:r>
          </a:p>
          <a:p>
            <a:r>
              <a:rPr lang="en-US" dirty="0">
                <a:latin typeface="Times New Roman" panose="02020603050405020304" pitchFamily="18" charset="0"/>
                <a:cs typeface="Times New Roman" panose="02020603050405020304" pitchFamily="18" charset="0"/>
              </a:rPr>
              <a:t>Forecasting Objectives:</a:t>
            </a:r>
          </a:p>
          <a:p>
            <a:pPr marL="0" indent="0">
              <a:buNone/>
            </a:pPr>
            <a:r>
              <a:rPr lang="en-US" dirty="0">
                <a:latin typeface="Times New Roman" panose="02020603050405020304" pitchFamily="18" charset="0"/>
                <a:cs typeface="Times New Roman" panose="02020603050405020304" pitchFamily="18" charset="0"/>
              </a:rPr>
              <a:t>✓ Develop ML time-series models (Prophet, </a:t>
            </a:r>
            <a:r>
              <a:rPr lang="en-US" dirty="0" err="1">
                <a:latin typeface="Times New Roman" panose="02020603050405020304" pitchFamily="18" charset="0"/>
                <a:cs typeface="Times New Roman" panose="02020603050405020304" pitchFamily="18" charset="0"/>
              </a:rPr>
              <a:t>LightGBM</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Generate 24-hour and 7-day forecasts</a:t>
            </a:r>
          </a:p>
          <a:p>
            <a:pPr marL="0" indent="0">
              <a:buNone/>
            </a:pPr>
            <a:r>
              <a:rPr lang="en-US" dirty="0">
                <a:latin typeface="Times New Roman" panose="02020603050405020304" pitchFamily="18" charset="0"/>
                <a:cs typeface="Times New Roman" panose="02020603050405020304" pitchFamily="18" charset="0"/>
              </a:rPr>
              <a:t>✓ Predict rainfall occurrence</a:t>
            </a:r>
          </a:p>
          <a:p>
            <a:pPr marL="0" indent="0">
              <a:buNone/>
            </a:pPr>
            <a:r>
              <a:rPr lang="en-US" dirty="0">
                <a:latin typeface="Times New Roman" panose="02020603050405020304" pitchFamily="18" charset="0"/>
                <a:cs typeface="Times New Roman" panose="02020603050405020304" pitchFamily="18" charset="0"/>
              </a:rPr>
              <a:t>✓ Provide user-friendly web dashboard</a:t>
            </a:r>
          </a:p>
        </p:txBody>
      </p:sp>
      <p:sp>
        <p:nvSpPr>
          <p:cNvPr id="4" name="Slide Number Placeholder 3"/>
          <p:cNvSpPr>
            <a:spLocks noGrp="1"/>
          </p:cNvSpPr>
          <p:nvPr>
            <p:ph type="sldNum" sz="quarter" idx="4294967295"/>
          </p:nvPr>
        </p:nvSpPr>
        <p:spPr>
          <a:xfrm>
            <a:off x="10717759" y="6596558"/>
            <a:ext cx="1274480" cy="292975"/>
          </a:xfrm>
          <a:prstGeom prst="rect">
            <a:avLst/>
          </a:prstGeom>
        </p:spPr>
        <p:txBody>
          <a:bodyPr/>
          <a:lstStyle/>
          <a:p>
            <a:fld id="{4B6C3C4F-9159-40C9-88DB-2047BE0C5C26}" type="slidenum">
              <a:rPr lang="en-US" smtClean="0"/>
              <a:t>4</a:t>
            </a:fld>
            <a:endParaRPr lang="en-US"/>
          </a:p>
        </p:txBody>
      </p:sp>
      <p:pic>
        <p:nvPicPr>
          <p:cNvPr id="6" name="Picture 5">
            <a:extLst>
              <a:ext uri="{FF2B5EF4-FFF2-40B4-BE49-F238E27FC236}">
                <a16:creationId xmlns:a16="http://schemas.microsoft.com/office/drawing/2014/main" id="{6AF0A662-54A3-C53C-2EE2-E84105DBBFC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561012" y="2971800"/>
            <a:ext cx="6206746" cy="3385685"/>
          </a:xfrm>
          <a:prstGeom prst="rect">
            <a:avLst/>
          </a:prstGeom>
          <a:noFill/>
          <a:ln>
            <a:noFill/>
          </a:ln>
        </p:spPr>
      </p:pic>
    </p:spTree>
    <p:extLst>
      <p:ext uri="{BB962C8B-B14F-4D97-AF65-F5344CB8AC3E}">
        <p14:creationId xmlns:p14="http://schemas.microsoft.com/office/powerpoint/2010/main" val="1597381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012" y="158678"/>
            <a:ext cx="11658600" cy="334962"/>
          </a:xfrm>
        </p:spPr>
        <p:txBody>
          <a:bodyPr/>
          <a:lstStyle/>
          <a:p>
            <a:pPr algn="ctr"/>
            <a:r>
              <a:rPr lang="en-US" sz="3200" dirty="0">
                <a:solidFill>
                  <a:srgbClr val="C00000"/>
                </a:solidFill>
                <a:effectLst/>
                <a:latin typeface="Times New Roman" panose="02020603050405020304" pitchFamily="18" charset="0"/>
                <a:cs typeface="Times New Roman" panose="02020603050405020304" pitchFamily="18" charset="0"/>
              </a:rPr>
              <a:t>4. </a:t>
            </a:r>
            <a:r>
              <a:rPr lang="en-US" sz="3200" dirty="0">
                <a:solidFill>
                  <a:srgbClr val="C00000"/>
                </a:solidFill>
                <a:latin typeface="Times New Roman" panose="02020603050405020304" pitchFamily="18" charset="0"/>
                <a:cs typeface="Times New Roman" panose="02020603050405020304" pitchFamily="18" charset="0"/>
              </a:rPr>
              <a:t>THEORETICAL BASIS</a:t>
            </a:r>
            <a:endParaRPr lang="en-US" sz="3200" dirty="0">
              <a:solidFill>
                <a:srgbClr val="C00000"/>
              </a:solidFill>
              <a:effectLst/>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227012" y="838200"/>
            <a:ext cx="6477000" cy="4419600"/>
          </a:xfrm>
        </p:spPr>
        <p:txBody>
          <a:bodyPr>
            <a:normAutofit fontScale="70000" lnSpcReduction="20000"/>
          </a:bodyPr>
          <a:lstStyle/>
          <a:p>
            <a:pPr marL="0" indent="0">
              <a:spcBef>
                <a:spcPts val="600"/>
              </a:spcBef>
              <a:buNone/>
            </a:pPr>
            <a:r>
              <a:rPr lang="en-US" dirty="0">
                <a:solidFill>
                  <a:schemeClr val="tx2"/>
                </a:solidFill>
                <a:latin typeface="Times New Roman" panose="02020603050405020304" pitchFamily="18" charset="0"/>
                <a:cs typeface="Times New Roman" panose="02020603050405020304" pitchFamily="18" charset="0"/>
              </a:rPr>
              <a:t>THEORETICAL BASIS - IoT &amp; COMMUNICATION</a:t>
            </a:r>
          </a:p>
          <a:p>
            <a:pPr marL="0" indent="0">
              <a:spcBef>
                <a:spcPts val="600"/>
              </a:spcBef>
              <a:buNone/>
            </a:pPr>
            <a:endParaRPr lang="en-US" dirty="0">
              <a:solidFill>
                <a:schemeClr val="tx2"/>
              </a:solidFill>
              <a:latin typeface="Times New Roman" panose="02020603050405020304" pitchFamily="18" charset="0"/>
              <a:cs typeface="Times New Roman" panose="02020603050405020304" pitchFamily="18" charset="0"/>
            </a:endParaRPr>
          </a:p>
          <a:p>
            <a:pPr marL="0" indent="0">
              <a:spcBef>
                <a:spcPts val="600"/>
              </a:spcBef>
              <a:buNone/>
            </a:pPr>
            <a:r>
              <a:rPr lang="en-US" dirty="0">
                <a:solidFill>
                  <a:schemeClr val="tx2"/>
                </a:solidFill>
                <a:latin typeface="Times New Roman" panose="02020603050405020304" pitchFamily="18" charset="0"/>
                <a:cs typeface="Times New Roman" panose="02020603050405020304" pitchFamily="18" charset="0"/>
              </a:rPr>
              <a:t>IoT Architecture (4 Layers):</a:t>
            </a:r>
          </a:p>
          <a:p>
            <a:pPr marL="0" indent="0">
              <a:spcBef>
                <a:spcPts val="600"/>
              </a:spcBef>
              <a:buNone/>
            </a:pPr>
            <a:r>
              <a:rPr lang="en-US" dirty="0">
                <a:solidFill>
                  <a:schemeClr val="tx2"/>
                </a:solidFill>
                <a:latin typeface="Times New Roman" panose="02020603050405020304" pitchFamily="18" charset="0"/>
                <a:cs typeface="Times New Roman" panose="02020603050405020304" pitchFamily="18" charset="0"/>
              </a:rPr>
              <a:t>1. Perception Layer: Sensors (DHT11, BMP280, MQ-135)</a:t>
            </a:r>
          </a:p>
          <a:p>
            <a:pPr marL="0" indent="0">
              <a:spcBef>
                <a:spcPts val="600"/>
              </a:spcBef>
              <a:buNone/>
            </a:pPr>
            <a:r>
              <a:rPr lang="en-US" dirty="0">
                <a:solidFill>
                  <a:schemeClr val="tx2"/>
                </a:solidFill>
                <a:latin typeface="Times New Roman" panose="02020603050405020304" pitchFamily="18" charset="0"/>
                <a:cs typeface="Times New Roman" panose="02020603050405020304" pitchFamily="18" charset="0"/>
              </a:rPr>
              <a:t>2. Network Layer: LoRa, MQTT, TCP/IP</a:t>
            </a:r>
          </a:p>
          <a:p>
            <a:pPr marL="0" indent="0">
              <a:spcBef>
                <a:spcPts val="600"/>
              </a:spcBef>
              <a:buNone/>
            </a:pPr>
            <a:r>
              <a:rPr lang="en-US" dirty="0">
                <a:solidFill>
                  <a:schemeClr val="tx2"/>
                </a:solidFill>
                <a:latin typeface="Times New Roman" panose="02020603050405020304" pitchFamily="18" charset="0"/>
                <a:cs typeface="Times New Roman" panose="02020603050405020304" pitchFamily="18" charset="0"/>
              </a:rPr>
              <a:t>3. Processing Layer: Raspberry Pi, Node-RED, </a:t>
            </a:r>
            <a:br>
              <a:rPr lang="en-US" dirty="0">
                <a:solidFill>
                  <a:schemeClr val="tx2"/>
                </a:solidFill>
                <a:latin typeface="Times New Roman" panose="02020603050405020304" pitchFamily="18" charset="0"/>
                <a:cs typeface="Times New Roman" panose="02020603050405020304" pitchFamily="18" charset="0"/>
              </a:rPr>
            </a:br>
            <a:r>
              <a:rPr lang="en-US" dirty="0">
                <a:solidFill>
                  <a:schemeClr val="tx2"/>
                </a:solidFill>
                <a:latin typeface="Times New Roman" panose="02020603050405020304" pitchFamily="18" charset="0"/>
                <a:cs typeface="Times New Roman" panose="02020603050405020304" pitchFamily="18" charset="0"/>
              </a:rPr>
              <a:t>MySQL</a:t>
            </a:r>
          </a:p>
          <a:p>
            <a:pPr marL="0" indent="0">
              <a:spcBef>
                <a:spcPts val="600"/>
              </a:spcBef>
              <a:buNone/>
            </a:pPr>
            <a:r>
              <a:rPr lang="en-US" dirty="0">
                <a:solidFill>
                  <a:schemeClr val="tx2"/>
                </a:solidFill>
                <a:latin typeface="Times New Roman" panose="02020603050405020304" pitchFamily="18" charset="0"/>
                <a:cs typeface="Times New Roman" panose="02020603050405020304" pitchFamily="18" charset="0"/>
              </a:rPr>
              <a:t>4. Application Layer: </a:t>
            </a:r>
            <a:r>
              <a:rPr lang="en-US" dirty="0" err="1">
                <a:solidFill>
                  <a:schemeClr val="tx2"/>
                </a:solidFill>
                <a:latin typeface="Times New Roman" panose="02020603050405020304" pitchFamily="18" charset="0"/>
                <a:cs typeface="Times New Roman" panose="02020603050405020304" pitchFamily="18" charset="0"/>
              </a:rPr>
              <a:t>FastAPI</a:t>
            </a:r>
            <a:r>
              <a:rPr lang="en-US" dirty="0">
                <a:solidFill>
                  <a:schemeClr val="tx2"/>
                </a:solidFill>
                <a:latin typeface="Times New Roman" panose="02020603050405020304" pitchFamily="18" charset="0"/>
                <a:cs typeface="Times New Roman" panose="02020603050405020304" pitchFamily="18" charset="0"/>
              </a:rPr>
              <a:t>, Web Dashboard</a:t>
            </a:r>
          </a:p>
          <a:p>
            <a:pPr marL="0" indent="0">
              <a:spcBef>
                <a:spcPts val="600"/>
              </a:spcBef>
              <a:buNone/>
            </a:pPr>
            <a:endParaRPr lang="en-US" dirty="0">
              <a:solidFill>
                <a:schemeClr val="tx2"/>
              </a:solidFill>
              <a:latin typeface="Times New Roman" panose="02020603050405020304" pitchFamily="18" charset="0"/>
              <a:cs typeface="Times New Roman" panose="02020603050405020304" pitchFamily="18" charset="0"/>
            </a:endParaRPr>
          </a:p>
          <a:p>
            <a:pPr marL="0" indent="0">
              <a:spcBef>
                <a:spcPts val="600"/>
              </a:spcBef>
              <a:buNone/>
            </a:pPr>
            <a:r>
              <a:rPr lang="en-US" dirty="0">
                <a:solidFill>
                  <a:schemeClr val="tx2"/>
                </a:solidFill>
                <a:latin typeface="Times New Roman" panose="02020603050405020304" pitchFamily="18" charset="0"/>
                <a:cs typeface="Times New Roman" panose="02020603050405020304" pitchFamily="18" charset="0"/>
              </a:rPr>
              <a:t>LoRa Technology:</a:t>
            </a:r>
          </a:p>
          <a:p>
            <a:pPr marL="0" indent="0">
              <a:spcBef>
                <a:spcPts val="600"/>
              </a:spcBef>
              <a:buNone/>
            </a:pPr>
            <a:r>
              <a:rPr lang="en-US" dirty="0">
                <a:solidFill>
                  <a:schemeClr val="tx2"/>
                </a:solidFill>
                <a:latin typeface="Times New Roman" panose="02020603050405020304" pitchFamily="18" charset="0"/>
                <a:cs typeface="Times New Roman" panose="02020603050405020304" pitchFamily="18" charset="0"/>
              </a:rPr>
              <a:t>- Long-range: 2-15 km (urban/rural)</a:t>
            </a:r>
          </a:p>
          <a:p>
            <a:pPr marL="0" indent="0">
              <a:spcBef>
                <a:spcPts val="600"/>
              </a:spcBef>
              <a:buNone/>
            </a:pPr>
            <a:r>
              <a:rPr lang="en-US" dirty="0">
                <a:solidFill>
                  <a:schemeClr val="tx2"/>
                </a:solidFill>
                <a:latin typeface="Times New Roman" panose="02020603050405020304" pitchFamily="18" charset="0"/>
                <a:cs typeface="Times New Roman" panose="02020603050405020304" pitchFamily="18" charset="0"/>
              </a:rPr>
              <a:t>- Low power: years on battery</a:t>
            </a:r>
          </a:p>
          <a:p>
            <a:pPr marL="0" indent="0">
              <a:spcBef>
                <a:spcPts val="600"/>
              </a:spcBef>
              <a:buNone/>
            </a:pPr>
            <a:r>
              <a:rPr lang="en-US" dirty="0">
                <a:solidFill>
                  <a:schemeClr val="tx2"/>
                </a:solidFill>
                <a:latin typeface="Times New Roman" panose="02020603050405020304" pitchFamily="18" charset="0"/>
                <a:cs typeface="Times New Roman" panose="02020603050405020304" pitchFamily="18" charset="0"/>
              </a:rPr>
              <a:t>- Module: E32-433T20D (433 MHz)</a:t>
            </a:r>
          </a:p>
          <a:p>
            <a:pPr marL="0" indent="0">
              <a:spcBef>
                <a:spcPts val="600"/>
              </a:spcBef>
              <a:buNone/>
            </a:pPr>
            <a:r>
              <a:rPr lang="en-US" dirty="0">
                <a:solidFill>
                  <a:schemeClr val="tx2"/>
                </a:solidFill>
                <a:latin typeface="Times New Roman" panose="02020603050405020304" pitchFamily="18" charset="0"/>
                <a:cs typeface="Times New Roman" panose="02020603050405020304" pitchFamily="18" charset="0"/>
              </a:rPr>
              <a:t>- Advantages vs Wi-Fi/4G for weather monitoring</a:t>
            </a:r>
            <a:endParaRPr lang="vi-VN" dirty="0">
              <a:solidFill>
                <a:schemeClr val="tx2"/>
              </a:solidFill>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4294967295"/>
          </p:nvPr>
        </p:nvSpPr>
        <p:spPr>
          <a:xfrm>
            <a:off x="10717759" y="6596558"/>
            <a:ext cx="1274480" cy="292975"/>
          </a:xfrm>
          <a:prstGeom prst="rect">
            <a:avLst/>
          </a:prstGeom>
        </p:spPr>
        <p:txBody>
          <a:bodyPr/>
          <a:lstStyle/>
          <a:p>
            <a:fld id="{4B6C3C4F-9159-40C9-88DB-2047BE0C5C26}" type="slidenum">
              <a:rPr lang="en-US" smtClean="0"/>
              <a:t>5</a:t>
            </a:fld>
            <a:endParaRPr lang="en-US"/>
          </a:p>
        </p:txBody>
      </p:sp>
      <p:pic>
        <p:nvPicPr>
          <p:cNvPr id="10" name="Picture 9">
            <a:extLst>
              <a:ext uri="{FF2B5EF4-FFF2-40B4-BE49-F238E27FC236}">
                <a16:creationId xmlns:a16="http://schemas.microsoft.com/office/drawing/2014/main" id="{D4F86204-8219-2354-4CCD-B40A9505F572}"/>
              </a:ext>
            </a:extLst>
          </p:cNvPr>
          <p:cNvPicPr>
            <a:picLocks noChangeAspect="1"/>
          </p:cNvPicPr>
          <p:nvPr/>
        </p:nvPicPr>
        <p:blipFill>
          <a:blip r:embed="rId3"/>
          <a:stretch>
            <a:fillRect/>
          </a:stretch>
        </p:blipFill>
        <p:spPr>
          <a:xfrm>
            <a:off x="5844116" y="2133600"/>
            <a:ext cx="5510883" cy="4105423"/>
          </a:xfrm>
          <a:prstGeom prst="rect">
            <a:avLst/>
          </a:prstGeom>
        </p:spPr>
      </p:pic>
    </p:spTree>
    <p:extLst>
      <p:ext uri="{BB962C8B-B14F-4D97-AF65-F5344CB8AC3E}">
        <p14:creationId xmlns:p14="http://schemas.microsoft.com/office/powerpoint/2010/main" val="2971890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34E088-0A1F-F83C-A484-E4A8F036779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3B2F3B-9756-3534-AEFB-00F01F98082A}"/>
              </a:ext>
            </a:extLst>
          </p:cNvPr>
          <p:cNvSpPr>
            <a:spLocks noGrp="1"/>
          </p:cNvSpPr>
          <p:nvPr>
            <p:ph type="title"/>
          </p:nvPr>
        </p:nvSpPr>
        <p:spPr>
          <a:xfrm>
            <a:off x="227012" y="158678"/>
            <a:ext cx="11658600" cy="334962"/>
          </a:xfrm>
        </p:spPr>
        <p:txBody>
          <a:bodyPr/>
          <a:lstStyle/>
          <a:p>
            <a:pPr algn="ctr"/>
            <a:r>
              <a:rPr lang="en-US" sz="3200" dirty="0">
                <a:solidFill>
                  <a:srgbClr val="C00000"/>
                </a:solidFill>
                <a:effectLst/>
                <a:latin typeface="Times New Roman" panose="02020603050405020304" pitchFamily="18" charset="0"/>
                <a:cs typeface="Times New Roman" panose="02020603050405020304" pitchFamily="18" charset="0"/>
              </a:rPr>
              <a:t>4. </a:t>
            </a:r>
            <a:r>
              <a:rPr lang="en-US" sz="3200" dirty="0">
                <a:solidFill>
                  <a:srgbClr val="C00000"/>
                </a:solidFill>
                <a:latin typeface="Times New Roman" panose="02020603050405020304" pitchFamily="18" charset="0"/>
                <a:cs typeface="Times New Roman" panose="02020603050405020304" pitchFamily="18" charset="0"/>
              </a:rPr>
              <a:t>THEORETICAL BASIS</a:t>
            </a:r>
            <a:endParaRPr lang="en-US" sz="3200" dirty="0">
              <a:solidFill>
                <a:srgbClr val="C00000"/>
              </a:solidFill>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4EDA260-F453-C74C-6E8B-1449C0396B50}"/>
              </a:ext>
            </a:extLst>
          </p:cNvPr>
          <p:cNvSpPr>
            <a:spLocks noGrp="1"/>
          </p:cNvSpPr>
          <p:nvPr>
            <p:ph idx="1"/>
          </p:nvPr>
        </p:nvSpPr>
        <p:spPr>
          <a:xfrm>
            <a:off x="83152" y="990600"/>
            <a:ext cx="5510883" cy="4419600"/>
          </a:xfrm>
        </p:spPr>
        <p:txBody>
          <a:bodyPr>
            <a:noAutofit/>
          </a:bodyPr>
          <a:lstStyle/>
          <a:p>
            <a:pPr marL="0" indent="0">
              <a:buNone/>
            </a:pPr>
            <a:r>
              <a:rPr lang="en-US" sz="2200" dirty="0">
                <a:latin typeface="Times New Roman" panose="02020603050405020304" pitchFamily="18" charset="0"/>
                <a:cs typeface="Times New Roman" panose="02020603050405020304" pitchFamily="18" charset="0"/>
              </a:rPr>
              <a:t>Time-Series Forecasting Models:</a:t>
            </a:r>
          </a:p>
          <a:p>
            <a:pPr marL="0" indent="0">
              <a:buNone/>
            </a:pPr>
            <a:r>
              <a:rPr lang="en-US" sz="2200" dirty="0">
                <a:latin typeface="Times New Roman" panose="02020603050405020304" pitchFamily="18" charset="0"/>
                <a:cs typeface="Times New Roman" panose="02020603050405020304" pitchFamily="18" charset="0"/>
              </a:rPr>
              <a:t>+Prophet (Facebook):</a:t>
            </a:r>
          </a:p>
          <a:p>
            <a:pPr marL="0" indent="0">
              <a:buNone/>
            </a:pPr>
            <a:r>
              <a:rPr lang="en-US" sz="2200" dirty="0">
                <a:latin typeface="Times New Roman" panose="02020603050405020304" pitchFamily="18" charset="0"/>
                <a:cs typeface="Times New Roman" panose="02020603050405020304" pitchFamily="18" charset="0"/>
              </a:rPr>
              <a:t>- Additive model: y(t) = g(t) + s(t) + h(t) + εₜ</a:t>
            </a:r>
          </a:p>
          <a:p>
            <a:pPr marL="0" indent="0">
              <a:buNone/>
            </a:pPr>
            <a:r>
              <a:rPr lang="en-US" sz="2200" dirty="0">
                <a:latin typeface="Times New Roman" panose="02020603050405020304" pitchFamily="18" charset="0"/>
                <a:cs typeface="Times New Roman" panose="02020603050405020304" pitchFamily="18" charset="0"/>
              </a:rPr>
              <a:t>- Trend + Seasonality + Holidays</a:t>
            </a:r>
          </a:p>
          <a:p>
            <a:pPr marL="0" indent="0">
              <a:buNone/>
            </a:pPr>
            <a:r>
              <a:rPr lang="en-US" sz="2200" dirty="0">
                <a:latin typeface="Times New Roman" panose="02020603050405020304" pitchFamily="18" charset="0"/>
                <a:cs typeface="Times New Roman" panose="02020603050405020304" pitchFamily="18" charset="0"/>
              </a:rPr>
              <a:t>- Robust to missing data</a:t>
            </a:r>
          </a:p>
          <a:p>
            <a:pPr marL="0" indent="0">
              <a:buNone/>
            </a:pPr>
            <a:r>
              <a:rPr lang="en-US" sz="2200" dirty="0">
                <a:latin typeface="Times New Roman" panose="02020603050405020304" pitchFamily="18" charset="0"/>
                <a:cs typeface="Times New Roman" panose="02020603050405020304" pitchFamily="18" charset="0"/>
              </a:rPr>
              <a:t>- Automatic seasonality detection</a:t>
            </a:r>
          </a:p>
          <a:p>
            <a:pPr marL="0" indent="0">
              <a:buNone/>
            </a:pPr>
            <a:r>
              <a:rPr lang="en-US" sz="2200" dirty="0">
                <a:latin typeface="Times New Roman" panose="02020603050405020304" pitchFamily="18" charset="0"/>
                <a:cs typeface="Times New Roman" panose="02020603050405020304" pitchFamily="18" charset="0"/>
              </a:rPr>
              <a:t>+</a:t>
            </a:r>
            <a:r>
              <a:rPr lang="en-US" sz="2200" dirty="0" err="1">
                <a:latin typeface="Times New Roman" panose="02020603050405020304" pitchFamily="18" charset="0"/>
                <a:cs typeface="Times New Roman" panose="02020603050405020304" pitchFamily="18" charset="0"/>
              </a:rPr>
              <a:t>LightGBM</a:t>
            </a:r>
            <a:r>
              <a:rPr lang="en-US" sz="2200" dirty="0">
                <a:latin typeface="Times New Roman" panose="02020603050405020304" pitchFamily="18" charset="0"/>
                <a:cs typeface="Times New Roman" panose="02020603050405020304" pitchFamily="18" charset="0"/>
              </a:rPr>
              <a:t> (Microsoft):</a:t>
            </a:r>
          </a:p>
          <a:p>
            <a:pPr marL="0" indent="0">
              <a:buNone/>
            </a:pPr>
            <a:r>
              <a:rPr lang="en-US" sz="2200" dirty="0">
                <a:latin typeface="Times New Roman" panose="02020603050405020304" pitchFamily="18" charset="0"/>
                <a:cs typeface="Times New Roman" panose="02020603050405020304" pitchFamily="18" charset="0"/>
              </a:rPr>
              <a:t>- Gradient Boosting Decision Trees</a:t>
            </a:r>
          </a:p>
          <a:p>
            <a:pPr marL="0" indent="0">
              <a:buNone/>
            </a:pPr>
            <a:r>
              <a:rPr lang="en-US" sz="2200" dirty="0">
                <a:latin typeface="Times New Roman" panose="02020603050405020304" pitchFamily="18" charset="0"/>
                <a:cs typeface="Times New Roman" panose="02020603050405020304" pitchFamily="18" charset="0"/>
              </a:rPr>
              <a:t>- Handles multivariate features</a:t>
            </a:r>
          </a:p>
          <a:p>
            <a:pPr marL="0" indent="0">
              <a:buNone/>
            </a:pPr>
            <a:r>
              <a:rPr lang="en-US" sz="2200" dirty="0">
                <a:latin typeface="Times New Roman" panose="02020603050405020304" pitchFamily="18" charset="0"/>
                <a:cs typeface="Times New Roman" panose="02020603050405020304" pitchFamily="18" charset="0"/>
              </a:rPr>
              <a:t>- Feature engineering (rolling stats)</a:t>
            </a:r>
          </a:p>
          <a:p>
            <a:pPr marL="0" indent="0">
              <a:buNone/>
            </a:pPr>
            <a:r>
              <a:rPr lang="en-US" sz="2200" dirty="0">
                <a:latin typeface="Times New Roman" panose="02020603050405020304" pitchFamily="18" charset="0"/>
                <a:cs typeface="Times New Roman" panose="02020603050405020304" pitchFamily="18" charset="0"/>
              </a:rPr>
              <a:t>- Fast training and prediction</a:t>
            </a:r>
          </a:p>
        </p:txBody>
      </p:sp>
      <p:sp>
        <p:nvSpPr>
          <p:cNvPr id="4" name="Slide Number Placeholder 3">
            <a:extLst>
              <a:ext uri="{FF2B5EF4-FFF2-40B4-BE49-F238E27FC236}">
                <a16:creationId xmlns:a16="http://schemas.microsoft.com/office/drawing/2014/main" id="{EE0D0942-69E9-E393-66C0-59AA5079AC6B}"/>
              </a:ext>
            </a:extLst>
          </p:cNvPr>
          <p:cNvSpPr>
            <a:spLocks noGrp="1"/>
          </p:cNvSpPr>
          <p:nvPr>
            <p:ph type="sldNum" sz="quarter" idx="4294967295"/>
          </p:nvPr>
        </p:nvSpPr>
        <p:spPr>
          <a:xfrm>
            <a:off x="10717759" y="6596558"/>
            <a:ext cx="1274480" cy="292975"/>
          </a:xfrm>
          <a:prstGeom prst="rect">
            <a:avLst/>
          </a:prstGeom>
        </p:spPr>
        <p:txBody>
          <a:bodyPr/>
          <a:lstStyle/>
          <a:p>
            <a:fld id="{4B6C3C4F-9159-40C9-88DB-2047BE0C5C26}" type="slidenum">
              <a:rPr lang="en-US" smtClean="0"/>
              <a:t>6</a:t>
            </a:fld>
            <a:endParaRPr lang="en-US"/>
          </a:p>
        </p:txBody>
      </p:sp>
      <p:pic>
        <p:nvPicPr>
          <p:cNvPr id="7" name="Picture 6">
            <a:extLst>
              <a:ext uri="{FF2B5EF4-FFF2-40B4-BE49-F238E27FC236}">
                <a16:creationId xmlns:a16="http://schemas.microsoft.com/office/drawing/2014/main" id="{7EDC0BF2-B8FE-7EA6-71DA-8E7380EFD790}"/>
              </a:ext>
            </a:extLst>
          </p:cNvPr>
          <p:cNvPicPr>
            <a:picLocks noChangeAspect="1"/>
          </p:cNvPicPr>
          <p:nvPr/>
        </p:nvPicPr>
        <p:blipFill>
          <a:blip r:embed="rId3"/>
          <a:stretch>
            <a:fillRect/>
          </a:stretch>
        </p:blipFill>
        <p:spPr>
          <a:xfrm>
            <a:off x="4496505" y="2438400"/>
            <a:ext cx="7609168" cy="3735687"/>
          </a:xfrm>
          <a:prstGeom prst="rect">
            <a:avLst/>
          </a:prstGeom>
        </p:spPr>
      </p:pic>
    </p:spTree>
    <p:extLst>
      <p:ext uri="{BB962C8B-B14F-4D97-AF65-F5344CB8AC3E}">
        <p14:creationId xmlns:p14="http://schemas.microsoft.com/office/powerpoint/2010/main" val="26098818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012" y="158678"/>
            <a:ext cx="11658600" cy="334962"/>
          </a:xfrm>
        </p:spPr>
        <p:txBody>
          <a:bodyPr/>
          <a:lstStyle/>
          <a:p>
            <a:pPr algn="ctr"/>
            <a:r>
              <a:rPr lang="en-US" sz="3200" dirty="0">
                <a:solidFill>
                  <a:srgbClr val="C00000"/>
                </a:solidFill>
                <a:effectLst/>
                <a:latin typeface="Times New Roman" panose="02020603050405020304" pitchFamily="18" charset="0"/>
                <a:cs typeface="Times New Roman" panose="02020603050405020304" pitchFamily="18" charset="0"/>
              </a:rPr>
              <a:t>5. </a:t>
            </a:r>
            <a:r>
              <a:rPr lang="en-US" sz="3200" dirty="0">
                <a:solidFill>
                  <a:srgbClr val="C00000"/>
                </a:solidFill>
                <a:latin typeface="Times New Roman" panose="02020603050405020304" pitchFamily="18" charset="0"/>
                <a:cs typeface="Times New Roman" panose="02020603050405020304" pitchFamily="18" charset="0"/>
              </a:rPr>
              <a:t>METHODOLOGY - SYSTEM ARCHITECTURE</a:t>
            </a:r>
            <a:endParaRPr lang="en-US" sz="3200" dirty="0">
              <a:solidFill>
                <a:srgbClr val="C00000"/>
              </a:solidFill>
              <a:effectLst/>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98530" y="742120"/>
            <a:ext cx="6019800" cy="5530516"/>
          </a:xfrm>
        </p:spPr>
        <p:txBody>
          <a:bodyPr>
            <a:noAutofit/>
          </a:bodyPr>
          <a:lstStyle/>
          <a:p>
            <a:pPr marL="0" indent="0">
              <a:buNone/>
            </a:pPr>
            <a:r>
              <a:rPr lang="en-US" sz="2000" dirty="0">
                <a:latin typeface="Times New Roman" panose="02020603050405020304" pitchFamily="18" charset="0"/>
                <a:cs typeface="Times New Roman" panose="02020603050405020304" pitchFamily="18" charset="0"/>
              </a:rPr>
              <a:t>Multi-Layer </a:t>
            </a:r>
            <a:r>
              <a:rPr lang="en-US" sz="2000" dirty="0" err="1">
                <a:latin typeface="Times New Roman" panose="02020603050405020304" pitchFamily="18" charset="0"/>
                <a:cs typeface="Times New Roman" panose="02020603050405020304" pitchFamily="18" charset="0"/>
              </a:rPr>
              <a:t>AIoT</a:t>
            </a:r>
            <a:r>
              <a:rPr lang="en-US" sz="2000" dirty="0">
                <a:latin typeface="Times New Roman" panose="02020603050405020304" pitchFamily="18" charset="0"/>
                <a:cs typeface="Times New Roman" panose="02020603050405020304" pitchFamily="18" charset="0"/>
              </a:rPr>
              <a:t> Design:</a:t>
            </a:r>
          </a:p>
          <a:p>
            <a:pPr marL="0" indent="0">
              <a:buNone/>
            </a:pPr>
            <a:r>
              <a:rPr lang="en-US" sz="2000" dirty="0">
                <a:latin typeface="Times New Roman" panose="02020603050405020304" pitchFamily="18" charset="0"/>
                <a:cs typeface="Times New Roman" panose="02020603050405020304" pitchFamily="18" charset="0"/>
              </a:rPr>
              <a:t>1. Device/Sensing Layer</a:t>
            </a:r>
          </a:p>
          <a:p>
            <a:pPr marL="0" indent="0">
              <a:buNone/>
            </a:pPr>
            <a:r>
              <a:rPr lang="en-US" sz="2000" dirty="0">
                <a:latin typeface="Times New Roman" panose="02020603050405020304" pitchFamily="18" charset="0"/>
                <a:cs typeface="Times New Roman" panose="02020603050405020304" pitchFamily="18" charset="0"/>
              </a:rPr>
              <a:t>   → ESP32 + Environmental Sensors</a:t>
            </a:r>
          </a:p>
          <a:p>
            <a:pPr marL="0" indent="0">
              <a:buNone/>
            </a:pPr>
            <a:r>
              <a:rPr lang="en-US" sz="2000" dirty="0">
                <a:latin typeface="Times New Roman" panose="02020603050405020304" pitchFamily="18" charset="0"/>
                <a:cs typeface="Times New Roman" panose="02020603050405020304" pitchFamily="18" charset="0"/>
              </a:rPr>
              <a:t>   → Temperature, Humidity, Pressure,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CO₂, Dust</a:t>
            </a:r>
          </a:p>
          <a:p>
            <a:pPr marL="0" indent="0">
              <a:buNone/>
            </a:pPr>
            <a:r>
              <a:rPr lang="en-US" sz="2000" dirty="0">
                <a:latin typeface="Times New Roman" panose="02020603050405020304" pitchFamily="18" charset="0"/>
                <a:cs typeface="Times New Roman" panose="02020603050405020304" pitchFamily="18" charset="0"/>
              </a:rPr>
              <a:t>2. Communication Layer</a:t>
            </a:r>
          </a:p>
          <a:p>
            <a:pPr marL="0" indent="0">
              <a:buNone/>
            </a:pPr>
            <a:r>
              <a:rPr lang="en-US" sz="2000" dirty="0">
                <a:latin typeface="Times New Roman" panose="02020603050405020304" pitchFamily="18" charset="0"/>
                <a:cs typeface="Times New Roman" panose="02020603050405020304" pitchFamily="18" charset="0"/>
              </a:rPr>
              <a:t>   → LoRa (433MHz) for long-range uplink</a:t>
            </a:r>
          </a:p>
          <a:p>
            <a:pPr marL="0" indent="0">
              <a:buNone/>
            </a:pPr>
            <a:r>
              <a:rPr lang="en-US" sz="2000" dirty="0">
                <a:latin typeface="Times New Roman" panose="02020603050405020304" pitchFamily="18" charset="0"/>
                <a:cs typeface="Times New Roman" panose="02020603050405020304" pitchFamily="18" charset="0"/>
              </a:rPr>
              <a:t>3. Gateway/Edge Layer</a:t>
            </a:r>
          </a:p>
          <a:p>
            <a:pPr marL="0" indent="0">
              <a:buNone/>
            </a:pPr>
            <a:r>
              <a:rPr lang="en-US" sz="2000" dirty="0">
                <a:latin typeface="Times New Roman" panose="02020603050405020304" pitchFamily="18" charset="0"/>
                <a:cs typeface="Times New Roman" panose="02020603050405020304" pitchFamily="18" charset="0"/>
              </a:rPr>
              <a:t>   → Raspberry Pi 4B</a:t>
            </a:r>
          </a:p>
          <a:p>
            <a:pPr marL="0" indent="0">
              <a:buNone/>
            </a:pPr>
            <a:r>
              <a:rPr lang="en-US" sz="2000" dirty="0">
                <a:latin typeface="Times New Roman" panose="02020603050405020304" pitchFamily="18" charset="0"/>
                <a:cs typeface="Times New Roman" panose="02020603050405020304" pitchFamily="18" charset="0"/>
              </a:rPr>
              <a:t>   → MQTT Broker (</a:t>
            </a:r>
            <a:r>
              <a:rPr lang="en-US" sz="2000" dirty="0" err="1">
                <a:latin typeface="Times New Roman" panose="02020603050405020304" pitchFamily="18" charset="0"/>
                <a:cs typeface="Times New Roman" panose="02020603050405020304" pitchFamily="18" charset="0"/>
              </a:rPr>
              <a:t>Mosquitto</a:t>
            </a:r>
            <a:r>
              <a:rPr lang="en-US" sz="2000" dirty="0">
                <a:latin typeface="Times New Roman" panose="02020603050405020304" pitchFamily="18" charset="0"/>
                <a:cs typeface="Times New Roman" panose="02020603050405020304" pitchFamily="18" charset="0"/>
              </a:rPr>
              <a:t>)</a:t>
            </a:r>
          </a:p>
          <a:p>
            <a:pPr marL="0" indent="0">
              <a:buNone/>
            </a:pPr>
            <a:r>
              <a:rPr lang="en-US" sz="2000" dirty="0">
                <a:latin typeface="Times New Roman" panose="02020603050405020304" pitchFamily="18" charset="0"/>
                <a:cs typeface="Times New Roman" panose="02020603050405020304" pitchFamily="18" charset="0"/>
              </a:rPr>
              <a:t>   → Node-RED (data orchestration)</a:t>
            </a:r>
          </a:p>
          <a:p>
            <a:pPr marL="0" indent="0">
              <a:buNone/>
            </a:pPr>
            <a:r>
              <a:rPr lang="en-US" sz="2000" dirty="0">
                <a:latin typeface="Times New Roman" panose="02020603050405020304" pitchFamily="18" charset="0"/>
                <a:cs typeface="Times New Roman" panose="02020603050405020304" pitchFamily="18" charset="0"/>
              </a:rPr>
              <a:t>   → MySQL (persistence)</a:t>
            </a:r>
          </a:p>
          <a:p>
            <a:pPr marL="0" indent="0">
              <a:buNone/>
            </a:pPr>
            <a:r>
              <a:rPr lang="en-US" sz="2000" dirty="0">
                <a:latin typeface="Times New Roman" panose="02020603050405020304" pitchFamily="18" charset="0"/>
                <a:cs typeface="Times New Roman" panose="02020603050405020304" pitchFamily="18" charset="0"/>
              </a:rPr>
              <a:t>4. Application Layer</a:t>
            </a:r>
          </a:p>
          <a:p>
            <a:pPr marL="0" indent="0">
              <a:buNone/>
            </a:pPr>
            <a:r>
              <a:rPr lang="en-US" sz="2000" dirty="0">
                <a:latin typeface="Times New Roman" panose="02020603050405020304" pitchFamily="18" charset="0"/>
                <a:cs typeface="Times New Roman" panose="02020603050405020304" pitchFamily="18" charset="0"/>
              </a:rPr>
              <a:t>   → </a:t>
            </a:r>
            <a:r>
              <a:rPr lang="en-US" sz="2000" dirty="0" err="1">
                <a:latin typeface="Times New Roman" panose="02020603050405020304" pitchFamily="18" charset="0"/>
                <a:cs typeface="Times New Roman" panose="02020603050405020304" pitchFamily="18" charset="0"/>
              </a:rPr>
              <a:t>FastAPI</a:t>
            </a:r>
            <a:r>
              <a:rPr lang="en-US" sz="2000" dirty="0">
                <a:latin typeface="Times New Roman" panose="02020603050405020304" pitchFamily="18" charset="0"/>
                <a:cs typeface="Times New Roman" panose="02020603050405020304" pitchFamily="18" charset="0"/>
              </a:rPr>
              <a:t> Backend</a:t>
            </a:r>
          </a:p>
          <a:p>
            <a:pPr marL="0" indent="0">
              <a:buNone/>
            </a:pPr>
            <a:r>
              <a:rPr lang="en-US" sz="2000" dirty="0">
                <a:latin typeface="Times New Roman" panose="02020603050405020304" pitchFamily="18" charset="0"/>
                <a:cs typeface="Times New Roman" panose="02020603050405020304" pitchFamily="18" charset="0"/>
              </a:rPr>
              <a:t>   → Web Dashboard</a:t>
            </a:r>
          </a:p>
          <a:p>
            <a:pPr marL="0" indent="0">
              <a:buNone/>
            </a:pPr>
            <a:r>
              <a:rPr lang="en-US" sz="2000" dirty="0">
                <a:latin typeface="Times New Roman" panose="02020603050405020304" pitchFamily="18" charset="0"/>
                <a:cs typeface="Times New Roman" panose="02020603050405020304" pitchFamily="18" charset="0"/>
              </a:rPr>
              <a:t>   → ML Training Module</a:t>
            </a:r>
            <a:endParaRPr lang="en-US" sz="2000" dirty="0">
              <a:solidFill>
                <a:schemeClr val="tx2"/>
              </a:solidFill>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4294967295"/>
          </p:nvPr>
        </p:nvSpPr>
        <p:spPr>
          <a:xfrm>
            <a:off x="10717759" y="6596558"/>
            <a:ext cx="1274480" cy="292975"/>
          </a:xfrm>
          <a:prstGeom prst="rect">
            <a:avLst/>
          </a:prstGeom>
        </p:spPr>
        <p:txBody>
          <a:bodyPr/>
          <a:lstStyle/>
          <a:p>
            <a:fld id="{4B6C3C4F-9159-40C9-88DB-2047BE0C5C26}" type="slidenum">
              <a:rPr lang="en-US" smtClean="0"/>
              <a:t>7</a:t>
            </a:fld>
            <a:endParaRPr lang="en-US"/>
          </a:p>
        </p:txBody>
      </p:sp>
      <p:pic>
        <p:nvPicPr>
          <p:cNvPr id="8" name="Picture 7">
            <a:extLst>
              <a:ext uri="{FF2B5EF4-FFF2-40B4-BE49-F238E27FC236}">
                <a16:creationId xmlns:a16="http://schemas.microsoft.com/office/drawing/2014/main" id="{F8F42F13-5114-B369-AE90-A2106E191167}"/>
              </a:ext>
            </a:extLst>
          </p:cNvPr>
          <p:cNvPicPr>
            <a:picLocks noChangeAspect="1"/>
          </p:cNvPicPr>
          <p:nvPr/>
        </p:nvPicPr>
        <p:blipFill>
          <a:blip r:embed="rId3"/>
          <a:stretch>
            <a:fillRect/>
          </a:stretch>
        </p:blipFill>
        <p:spPr>
          <a:xfrm>
            <a:off x="4999668" y="1082046"/>
            <a:ext cx="6990627" cy="4953000"/>
          </a:xfrm>
          <a:prstGeom prst="rect">
            <a:avLst/>
          </a:prstGeom>
        </p:spPr>
      </p:pic>
    </p:spTree>
    <p:extLst>
      <p:ext uri="{BB962C8B-B14F-4D97-AF65-F5344CB8AC3E}">
        <p14:creationId xmlns:p14="http://schemas.microsoft.com/office/powerpoint/2010/main" val="9787257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012" y="158678"/>
            <a:ext cx="11658600" cy="334962"/>
          </a:xfrm>
        </p:spPr>
        <p:txBody>
          <a:bodyPr/>
          <a:lstStyle/>
          <a:p>
            <a:pPr algn="ctr"/>
            <a:r>
              <a:rPr lang="en-US" sz="3200">
                <a:solidFill>
                  <a:srgbClr val="C00000"/>
                </a:solidFill>
                <a:effectLst/>
                <a:latin typeface="Times New Roman" panose="02020603050405020304" pitchFamily="18" charset="0"/>
                <a:cs typeface="Times New Roman" panose="02020603050405020304" pitchFamily="18" charset="0"/>
              </a:rPr>
              <a:t>6. </a:t>
            </a:r>
            <a:r>
              <a:rPr lang="en-US" sz="3200">
                <a:solidFill>
                  <a:srgbClr val="C00000"/>
                </a:solidFill>
                <a:latin typeface="Times New Roman" panose="02020603050405020304" pitchFamily="18" charset="0"/>
                <a:cs typeface="Times New Roman" panose="02020603050405020304" pitchFamily="18" charset="0"/>
              </a:rPr>
              <a:t>METHODOLOGY - DATA FLOW</a:t>
            </a:r>
            <a:endParaRPr lang="en-US" sz="3200" dirty="0">
              <a:solidFill>
                <a:srgbClr val="C00000"/>
              </a:solidFill>
              <a:effectLst/>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985184" y="813229"/>
            <a:ext cx="4610100" cy="5644763"/>
          </a:xfrm>
        </p:spPr>
        <p:txBody>
          <a:bodyPr>
            <a:noAutofit/>
          </a:bodyPr>
          <a:lstStyle/>
          <a:p>
            <a:pPr marL="0" indent="0">
              <a:buNone/>
            </a:pPr>
            <a:r>
              <a:rPr lang="en-US" sz="1800" dirty="0">
                <a:latin typeface="Times New Roman" panose="02020603050405020304" pitchFamily="18" charset="0"/>
                <a:cs typeface="Times New Roman" panose="02020603050405020304" pitchFamily="18" charset="0"/>
              </a:rPr>
              <a:t>Step-by-Step Workflow:</a:t>
            </a:r>
          </a:p>
          <a:p>
            <a:pPr marL="0" indent="0">
              <a:buNone/>
            </a:pPr>
            <a:r>
              <a:rPr lang="en-US" sz="1800" dirty="0">
                <a:latin typeface="Times New Roman" panose="02020603050405020304" pitchFamily="18" charset="0"/>
                <a:cs typeface="Times New Roman" panose="02020603050405020304" pitchFamily="18" charset="0"/>
              </a:rPr>
              <a:t>1. Data Acquisition</a:t>
            </a:r>
          </a:p>
          <a:p>
            <a:pPr marL="0" indent="0">
              <a:buNone/>
            </a:pPr>
            <a:r>
              <a:rPr lang="en-US" sz="1800" dirty="0">
                <a:latin typeface="Times New Roman" panose="02020603050405020304" pitchFamily="18" charset="0"/>
                <a:cs typeface="Times New Roman" panose="02020603050405020304" pitchFamily="18" charset="0"/>
              </a:rPr>
              <a:t>   • ESP32 sensors sample every 1-5 minutes</a:t>
            </a:r>
          </a:p>
          <a:p>
            <a:pPr marL="0" indent="0">
              <a:buNone/>
            </a:pPr>
            <a:r>
              <a:rPr lang="en-US" sz="1800" dirty="0">
                <a:latin typeface="Times New Roman" panose="02020603050405020304" pitchFamily="18" charset="0"/>
                <a:cs typeface="Times New Roman" panose="02020603050405020304" pitchFamily="18" charset="0"/>
              </a:rPr>
              <a:t>   • LoRa transmission to gateway</a:t>
            </a:r>
          </a:p>
          <a:p>
            <a:pPr marL="0" indent="0">
              <a:buNone/>
            </a:pPr>
            <a:r>
              <a:rPr lang="en-US" sz="1800" dirty="0">
                <a:latin typeface="Times New Roman" panose="02020603050405020304" pitchFamily="18" charset="0"/>
                <a:cs typeface="Times New Roman" panose="02020603050405020304" pitchFamily="18" charset="0"/>
              </a:rPr>
              <a:t>2. Data Ingestion (Node-RED)</a:t>
            </a:r>
          </a:p>
          <a:p>
            <a:pPr marL="0" indent="0">
              <a:buNone/>
            </a:pPr>
            <a:r>
              <a:rPr lang="en-US" sz="1800" dirty="0">
                <a:latin typeface="Times New Roman" panose="02020603050405020304" pitchFamily="18" charset="0"/>
                <a:cs typeface="Times New Roman" panose="02020603050405020304" pitchFamily="18" charset="0"/>
              </a:rPr>
              <a:t>   • MQTT subscription</a:t>
            </a:r>
          </a:p>
          <a:p>
            <a:pPr marL="0" indent="0">
              <a:buNone/>
            </a:pPr>
            <a:r>
              <a:rPr lang="en-US" sz="1800" dirty="0">
                <a:latin typeface="Times New Roman" panose="02020603050405020304" pitchFamily="18" charset="0"/>
                <a:cs typeface="Times New Roman" panose="02020603050405020304" pitchFamily="18" charset="0"/>
              </a:rPr>
              <a:t>   • Payload parsing &amp; validation</a:t>
            </a:r>
          </a:p>
          <a:p>
            <a:pPr marL="0" indent="0">
              <a:buNone/>
            </a:pPr>
            <a:r>
              <a:rPr lang="en-US" sz="1800" dirty="0">
                <a:latin typeface="Times New Roman" panose="02020603050405020304" pitchFamily="18" charset="0"/>
                <a:cs typeface="Times New Roman" panose="02020603050405020304" pitchFamily="18" charset="0"/>
              </a:rPr>
              <a:t>   • Time alignment &amp; normalization</a:t>
            </a:r>
          </a:p>
          <a:p>
            <a:pPr marL="0" indent="0">
              <a:buNone/>
            </a:pPr>
            <a:r>
              <a:rPr lang="en-US" sz="1800" dirty="0">
                <a:latin typeface="Times New Roman" panose="02020603050405020304" pitchFamily="18" charset="0"/>
                <a:cs typeface="Times New Roman" panose="02020603050405020304" pitchFamily="18" charset="0"/>
              </a:rPr>
              <a:t>3. Data Storage (MySQL)</a:t>
            </a:r>
          </a:p>
          <a:p>
            <a:pPr marL="0" indent="0">
              <a:buNone/>
            </a:pPr>
            <a:r>
              <a:rPr lang="en-US" sz="1800" dirty="0">
                <a:latin typeface="Times New Roman" panose="02020603050405020304" pitchFamily="18" charset="0"/>
                <a:cs typeface="Times New Roman" panose="02020603050405020304" pitchFamily="18" charset="0"/>
              </a:rPr>
              <a:t>   • Structured time-series tables</a:t>
            </a:r>
          </a:p>
          <a:p>
            <a:pPr marL="0" indent="0">
              <a:buNone/>
            </a:pPr>
            <a:r>
              <a:rPr lang="en-US" sz="1800" dirty="0">
                <a:latin typeface="Times New Roman" panose="02020603050405020304" pitchFamily="18" charset="0"/>
                <a:cs typeface="Times New Roman" panose="02020603050405020304" pitchFamily="18" charset="0"/>
              </a:rPr>
              <a:t>   • Historical dataset for training</a:t>
            </a:r>
          </a:p>
          <a:p>
            <a:pPr marL="0" indent="0">
              <a:buNone/>
            </a:pPr>
            <a:r>
              <a:rPr lang="en-US" sz="1800" dirty="0">
                <a:latin typeface="Times New Roman" panose="02020603050405020304" pitchFamily="18" charset="0"/>
                <a:cs typeface="Times New Roman" panose="02020603050405020304" pitchFamily="18" charset="0"/>
              </a:rPr>
              <a:t>4. ML Training &amp; Forecasting</a:t>
            </a:r>
          </a:p>
          <a:p>
            <a:pPr marL="0" indent="0">
              <a:buNone/>
            </a:pPr>
            <a:r>
              <a:rPr lang="en-US" sz="1800" dirty="0">
                <a:latin typeface="Times New Roman" panose="02020603050405020304" pitchFamily="18" charset="0"/>
                <a:cs typeface="Times New Roman" panose="02020603050405020304" pitchFamily="18" charset="0"/>
              </a:rPr>
              <a:t>   • Model training on historical data</a:t>
            </a:r>
          </a:p>
          <a:p>
            <a:pPr marL="0" indent="0">
              <a:buNone/>
            </a:pPr>
            <a:r>
              <a:rPr lang="en-US" sz="1800" dirty="0">
                <a:latin typeface="Times New Roman" panose="02020603050405020304" pitchFamily="18" charset="0"/>
                <a:cs typeface="Times New Roman" panose="02020603050405020304" pitchFamily="18" charset="0"/>
              </a:rPr>
              <a:t>   • Generate 24h &amp; 7-day forecasts</a:t>
            </a:r>
          </a:p>
          <a:p>
            <a:pPr marL="0" indent="0">
              <a:buNone/>
            </a:pPr>
            <a:r>
              <a:rPr lang="en-US" sz="1800" dirty="0">
                <a:latin typeface="Times New Roman" panose="02020603050405020304" pitchFamily="18" charset="0"/>
                <a:cs typeface="Times New Roman" panose="02020603050405020304" pitchFamily="18" charset="0"/>
              </a:rPr>
              <a:t>5. Visualization (Web Dashboard)</a:t>
            </a:r>
          </a:p>
          <a:p>
            <a:pPr marL="0" indent="0">
              <a:buNone/>
            </a:pPr>
            <a:r>
              <a:rPr lang="en-US" sz="1800" dirty="0">
                <a:latin typeface="Times New Roman" panose="02020603050405020304" pitchFamily="18" charset="0"/>
                <a:cs typeface="Times New Roman" panose="02020603050405020304" pitchFamily="18" charset="0"/>
              </a:rPr>
              <a:t>   • Real-time monitoring</a:t>
            </a:r>
          </a:p>
          <a:p>
            <a:pPr marL="0" indent="0">
              <a:buNone/>
            </a:pPr>
            <a:r>
              <a:rPr lang="en-US" sz="1800" dirty="0">
                <a:latin typeface="Times New Roman" panose="02020603050405020304" pitchFamily="18" charset="0"/>
                <a:cs typeface="Times New Roman" panose="02020603050405020304" pitchFamily="18" charset="0"/>
              </a:rPr>
              <a:t>   • Forecast charts &amp; alerts</a:t>
            </a:r>
          </a:p>
        </p:txBody>
      </p:sp>
      <p:sp>
        <p:nvSpPr>
          <p:cNvPr id="4" name="Slide Number Placeholder 3"/>
          <p:cNvSpPr>
            <a:spLocks noGrp="1"/>
          </p:cNvSpPr>
          <p:nvPr>
            <p:ph type="sldNum" sz="quarter" idx="4294967295"/>
          </p:nvPr>
        </p:nvSpPr>
        <p:spPr>
          <a:xfrm>
            <a:off x="10717759" y="6596558"/>
            <a:ext cx="1274480" cy="292975"/>
          </a:xfrm>
          <a:prstGeom prst="rect">
            <a:avLst/>
          </a:prstGeom>
        </p:spPr>
        <p:txBody>
          <a:bodyPr/>
          <a:lstStyle/>
          <a:p>
            <a:fld id="{4B6C3C4F-9159-40C9-88DB-2047BE0C5C26}" type="slidenum">
              <a:rPr lang="en-US" smtClean="0"/>
              <a:t>8</a:t>
            </a:fld>
            <a:endParaRPr lang="en-US"/>
          </a:p>
        </p:txBody>
      </p:sp>
      <p:pic>
        <p:nvPicPr>
          <p:cNvPr id="6" name="Picture 5">
            <a:extLst>
              <a:ext uri="{FF2B5EF4-FFF2-40B4-BE49-F238E27FC236}">
                <a16:creationId xmlns:a16="http://schemas.microsoft.com/office/drawing/2014/main" id="{81222DEC-844F-D02A-ED29-4F2E02C7F77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627812" y="784383"/>
            <a:ext cx="4610100" cy="5673609"/>
          </a:xfrm>
          <a:prstGeom prst="rect">
            <a:avLst/>
          </a:prstGeom>
          <a:noFill/>
          <a:ln>
            <a:noFill/>
          </a:ln>
        </p:spPr>
      </p:pic>
    </p:spTree>
    <p:extLst>
      <p:ext uri="{BB962C8B-B14F-4D97-AF65-F5344CB8AC3E}">
        <p14:creationId xmlns:p14="http://schemas.microsoft.com/office/powerpoint/2010/main" val="31617816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012" y="158678"/>
            <a:ext cx="11658600" cy="334962"/>
          </a:xfrm>
        </p:spPr>
        <p:txBody>
          <a:bodyPr/>
          <a:lstStyle/>
          <a:p>
            <a:pPr algn="ctr"/>
            <a:r>
              <a:rPr lang="en-US" sz="3200" dirty="0">
                <a:solidFill>
                  <a:srgbClr val="C00000"/>
                </a:solidFill>
                <a:effectLst/>
                <a:latin typeface="Times New Roman" panose="02020603050405020304" pitchFamily="18" charset="0"/>
                <a:cs typeface="Times New Roman" panose="02020603050405020304" pitchFamily="18" charset="0"/>
              </a:rPr>
              <a:t>7. RESULTS - SYSTEM DEMONSTRATION</a:t>
            </a:r>
          </a:p>
        </p:txBody>
      </p:sp>
      <p:sp>
        <p:nvSpPr>
          <p:cNvPr id="3" name="Content Placeholder 2"/>
          <p:cNvSpPr>
            <a:spLocks noGrp="1"/>
          </p:cNvSpPr>
          <p:nvPr>
            <p:ph idx="1"/>
          </p:nvPr>
        </p:nvSpPr>
        <p:spPr>
          <a:xfrm>
            <a:off x="121380" y="952500"/>
            <a:ext cx="4708059" cy="4953000"/>
          </a:xfrm>
        </p:spPr>
        <p:txBody>
          <a:bodyPr>
            <a:normAutofit fontScale="70000" lnSpcReduction="20000"/>
          </a:bodyPr>
          <a:lstStyle/>
          <a:p>
            <a:pPr marL="0" indent="0">
              <a:buNone/>
            </a:pPr>
            <a:r>
              <a:rPr lang="en-US" dirty="0">
                <a:latin typeface="Times New Roman" panose="02020603050405020304" pitchFamily="18" charset="0"/>
                <a:cs typeface="Times New Roman" panose="02020603050405020304" pitchFamily="18" charset="0"/>
              </a:rPr>
              <a:t>Deployment Success:</a:t>
            </a:r>
          </a:p>
          <a:p>
            <a:pPr marL="0" indent="0">
              <a:buNone/>
            </a:pPr>
            <a:r>
              <a:rPr lang="en-US" dirty="0">
                <a:latin typeface="Times New Roman" panose="02020603050405020304" pitchFamily="18" charset="0"/>
                <a:cs typeface="Times New Roman" panose="02020603050405020304" pitchFamily="18" charset="0"/>
              </a:rPr>
              <a:t>✓ Multi-node sensor network operational</a:t>
            </a:r>
          </a:p>
          <a:p>
            <a:pPr marL="0" indent="0">
              <a:buNone/>
            </a:pPr>
            <a:r>
              <a:rPr lang="en-US" dirty="0">
                <a:latin typeface="Times New Roman" panose="02020603050405020304" pitchFamily="18" charset="0"/>
                <a:cs typeface="Times New Roman" panose="02020603050405020304" pitchFamily="18" charset="0"/>
              </a:rPr>
              <a:t>✓ LoRa communication: stable 2-3 km range</a:t>
            </a:r>
          </a:p>
          <a:p>
            <a:pPr marL="0" indent="0">
              <a:buNone/>
            </a:pPr>
            <a:r>
              <a:rPr lang="en-US" dirty="0">
                <a:latin typeface="Times New Roman" panose="02020603050405020304" pitchFamily="18" charset="0"/>
                <a:cs typeface="Times New Roman" panose="02020603050405020304" pitchFamily="18" charset="0"/>
              </a:rPr>
              <a:t>✓ Data collection: 1-minute intervals</a:t>
            </a:r>
          </a:p>
          <a:p>
            <a:pPr marL="0" indent="0">
              <a:buNone/>
            </a:pPr>
            <a:r>
              <a:rPr lang="en-US" dirty="0">
                <a:latin typeface="Times New Roman" panose="02020603050405020304" pitchFamily="18" charset="0"/>
                <a:cs typeface="Times New Roman" panose="02020603050405020304" pitchFamily="18" charset="0"/>
              </a:rPr>
              <a:t>✓ Database: 3+ months of historical data</a:t>
            </a:r>
          </a:p>
          <a:p>
            <a:pPr marL="0" indent="0">
              <a:buNone/>
            </a:pPr>
            <a:r>
              <a:rPr lang="en-US" dirty="0">
                <a:latin typeface="Times New Roman" panose="02020603050405020304" pitchFamily="18" charset="0"/>
                <a:cs typeface="Times New Roman" panose="02020603050405020304" pitchFamily="18" charset="0"/>
              </a:rPr>
              <a:t>✓ System uptime: &gt;95%</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Dashboard Features:</a:t>
            </a:r>
          </a:p>
          <a:p>
            <a:pPr marL="0" indent="0">
              <a:buNone/>
            </a:pPr>
            <a:r>
              <a:rPr lang="en-US" dirty="0">
                <a:latin typeface="Times New Roman" panose="02020603050405020304" pitchFamily="18" charset="0"/>
                <a:cs typeface="Times New Roman" panose="02020603050405020304" pitchFamily="18" charset="0"/>
              </a:rPr>
              <a:t>- Real-time sensor readings</a:t>
            </a:r>
          </a:p>
          <a:p>
            <a:pPr marL="0" indent="0">
              <a:buNone/>
            </a:pPr>
            <a:r>
              <a:rPr lang="en-US" dirty="0">
                <a:latin typeface="Times New Roman" panose="02020603050405020304" pitchFamily="18" charset="0"/>
                <a:cs typeface="Times New Roman" panose="02020603050405020304" pitchFamily="18" charset="0"/>
              </a:rPr>
              <a:t>- Historical trend charts</a:t>
            </a:r>
          </a:p>
          <a:p>
            <a:pPr marL="0" indent="0">
              <a:buNone/>
            </a:pPr>
            <a:r>
              <a:rPr lang="en-US" dirty="0">
                <a:latin typeface="Times New Roman" panose="02020603050405020304" pitchFamily="18" charset="0"/>
                <a:cs typeface="Times New Roman" panose="02020603050405020304" pitchFamily="18" charset="0"/>
              </a:rPr>
              <a:t>- 24-hour forecast display</a:t>
            </a:r>
          </a:p>
          <a:p>
            <a:pPr marL="0" indent="0">
              <a:buNone/>
            </a:pPr>
            <a:r>
              <a:rPr lang="en-US" dirty="0">
                <a:latin typeface="Times New Roman" panose="02020603050405020304" pitchFamily="18" charset="0"/>
                <a:cs typeface="Times New Roman" panose="02020603050405020304" pitchFamily="18" charset="0"/>
              </a:rPr>
              <a:t>- 7-day forecast outlook</a:t>
            </a:r>
          </a:p>
          <a:p>
            <a:pPr marL="0" indent="0">
              <a:buNone/>
            </a:pPr>
            <a:r>
              <a:rPr lang="en-US" dirty="0">
                <a:latin typeface="Times New Roman" panose="02020603050405020304" pitchFamily="18" charset="0"/>
                <a:cs typeface="Times New Roman" panose="02020603050405020304" pitchFamily="18" charset="0"/>
              </a:rPr>
              <a:t>- Data export functionality</a:t>
            </a:r>
          </a:p>
          <a:p>
            <a:pPr marL="0" indent="0">
              <a:buNone/>
            </a:pPr>
            <a:r>
              <a:rPr lang="en-US" dirty="0">
                <a:latin typeface="Times New Roman" panose="02020603050405020304" pitchFamily="18" charset="0"/>
                <a:cs typeface="Times New Roman" panose="02020603050405020304" pitchFamily="18" charset="0"/>
              </a:rPr>
              <a:t>- System health monitoring</a:t>
            </a:r>
            <a:endParaRPr lang="en-US" dirty="0">
              <a:solidFill>
                <a:schemeClr val="tx2"/>
              </a:solidFill>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4294967295"/>
          </p:nvPr>
        </p:nvSpPr>
        <p:spPr>
          <a:xfrm>
            <a:off x="10717759" y="6596558"/>
            <a:ext cx="1274480" cy="292975"/>
          </a:xfrm>
          <a:prstGeom prst="rect">
            <a:avLst/>
          </a:prstGeom>
        </p:spPr>
        <p:txBody>
          <a:bodyPr/>
          <a:lstStyle/>
          <a:p>
            <a:fld id="{4B6C3C4F-9159-40C9-88DB-2047BE0C5C26}" type="slidenum">
              <a:rPr lang="en-US" smtClean="0"/>
              <a:t>9</a:t>
            </a:fld>
            <a:endParaRPr lang="en-US"/>
          </a:p>
        </p:txBody>
      </p:sp>
      <p:pic>
        <p:nvPicPr>
          <p:cNvPr id="8" name="Picture 7">
            <a:extLst>
              <a:ext uri="{FF2B5EF4-FFF2-40B4-BE49-F238E27FC236}">
                <a16:creationId xmlns:a16="http://schemas.microsoft.com/office/drawing/2014/main" id="{0D8A3A22-00BA-EAEB-ED25-5069BE118A5D}"/>
              </a:ext>
            </a:extLst>
          </p:cNvPr>
          <p:cNvPicPr>
            <a:picLocks noChangeAspect="1"/>
          </p:cNvPicPr>
          <p:nvPr/>
        </p:nvPicPr>
        <p:blipFill>
          <a:blip r:embed="rId3"/>
          <a:stretch>
            <a:fillRect/>
          </a:stretch>
        </p:blipFill>
        <p:spPr>
          <a:xfrm>
            <a:off x="3381723" y="2775386"/>
            <a:ext cx="8003064" cy="3785313"/>
          </a:xfrm>
          <a:prstGeom prst="rect">
            <a:avLst/>
          </a:prstGeom>
        </p:spPr>
      </p:pic>
    </p:spTree>
    <p:extLst>
      <p:ext uri="{BB962C8B-B14F-4D97-AF65-F5344CB8AC3E}">
        <p14:creationId xmlns:p14="http://schemas.microsoft.com/office/powerpoint/2010/main" val="41130839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606</TotalTime>
  <Words>2210</Words>
  <Application>Microsoft Office PowerPoint</Application>
  <PresentationFormat>Custom</PresentationFormat>
  <Paragraphs>179</Paragraphs>
  <Slides>12</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Times New Roman</vt:lpstr>
      <vt:lpstr>Wingdings</vt:lpstr>
      <vt:lpstr>Office Theme</vt:lpstr>
      <vt:lpstr>PowerPoint Presentation</vt:lpstr>
      <vt:lpstr>1. Overview : PROJECT MOTIVATION</vt:lpstr>
      <vt:lpstr>2. Overview : PROJECT MOTIVATION</vt:lpstr>
      <vt:lpstr>3. Project Goals</vt:lpstr>
      <vt:lpstr>4. THEORETICAL BASIS</vt:lpstr>
      <vt:lpstr>4. THEORETICAL BASIS</vt:lpstr>
      <vt:lpstr>5. METHODOLOGY - SYSTEM ARCHITECTURE</vt:lpstr>
      <vt:lpstr>6. METHODOLOGY - DATA FLOW</vt:lpstr>
      <vt:lpstr>7. RESULTS - SYSTEM DEMONSTRATION</vt:lpstr>
      <vt:lpstr>8. RESULTS - FORECASTING EVALUATION</vt:lpstr>
      <vt:lpstr>9. Conclusions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LeNga</dc:creator>
  <cp:lastModifiedBy>Thái Văn Hoà (K9D-21IT5)</cp:lastModifiedBy>
  <cp:revision>73</cp:revision>
  <dcterms:created xsi:type="dcterms:W3CDTF">2021-12-14T10:45:07Z</dcterms:created>
  <dcterms:modified xsi:type="dcterms:W3CDTF">2026-01-05T17:23:20Z</dcterms:modified>
</cp:coreProperties>
</file>

<file path=docProps/thumbnail.jpeg>
</file>